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68" r:id="rId15"/>
    <p:sldId id="269" r:id="rId16"/>
    <p:sldId id="271" r:id="rId17"/>
    <p:sldId id="272" r:id="rId18"/>
    <p:sldId id="273" r:id="rId19"/>
    <p:sldId id="274" r:id="rId20"/>
    <p:sldId id="276" r:id="rId21"/>
    <p:sldId id="277" r:id="rId22"/>
    <p:sldId id="278" r:id="rId23"/>
    <p:sldId id="279" r:id="rId2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52" d="100"/>
          <a:sy n="52" d="100"/>
        </p:scale>
        <p:origin x="73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711AE7-65B4-4E39-A6BE-3DC725D5E421}"/>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0D417DB8-E765-4407-BD7D-D0683CA694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A510A92B-592E-4E4E-BC12-E91F6FA8B618}"/>
              </a:ext>
            </a:extLst>
          </p:cNvPr>
          <p:cNvSpPr>
            <a:spLocks noGrp="1"/>
          </p:cNvSpPr>
          <p:nvPr>
            <p:ph type="dt" sz="half" idx="10"/>
          </p:nvPr>
        </p:nvSpPr>
        <p:spPr/>
        <p:txBody>
          <a:bodyPr/>
          <a:lstStyle/>
          <a:p>
            <a:fld id="{699C9158-A5BC-4C33-B68F-0EB6A04AD5F6}" type="datetimeFigureOut">
              <a:rPr lang="tr-TR" smtClean="0"/>
              <a:t>20.12.2019</a:t>
            </a:fld>
            <a:endParaRPr lang="tr-TR"/>
          </a:p>
        </p:txBody>
      </p:sp>
      <p:sp>
        <p:nvSpPr>
          <p:cNvPr id="5" name="Alt Bilgi Yer Tutucusu 4">
            <a:extLst>
              <a:ext uri="{FF2B5EF4-FFF2-40B4-BE49-F238E27FC236}">
                <a16:creationId xmlns:a16="http://schemas.microsoft.com/office/drawing/2014/main" id="{93B24CA6-4D10-4B4B-9E85-4066FE11BEA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ECF148E-2373-47A6-81F1-714D32820F72}"/>
              </a:ext>
            </a:extLst>
          </p:cNvPr>
          <p:cNvSpPr>
            <a:spLocks noGrp="1"/>
          </p:cNvSpPr>
          <p:nvPr>
            <p:ph type="sldNum" sz="quarter" idx="12"/>
          </p:nvPr>
        </p:nvSpPr>
        <p:spPr/>
        <p:txBody>
          <a:bodyPr/>
          <a:lstStyle/>
          <a:p>
            <a:fld id="{48F472E2-6718-47B7-8FA5-94EC6F7148E8}" type="slidenum">
              <a:rPr lang="tr-TR" smtClean="0"/>
              <a:t>‹#›</a:t>
            </a:fld>
            <a:endParaRPr lang="tr-TR"/>
          </a:p>
        </p:txBody>
      </p:sp>
    </p:spTree>
    <p:extLst>
      <p:ext uri="{BB962C8B-B14F-4D97-AF65-F5344CB8AC3E}">
        <p14:creationId xmlns:p14="http://schemas.microsoft.com/office/powerpoint/2010/main" val="3295737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A68957-51CC-4A03-823A-78195DC413F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F945907-ADA4-4FB6-A710-A2A7F8B2D87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BA2BFDE-BB45-44F7-AD25-CE70BE4B8530}"/>
              </a:ext>
            </a:extLst>
          </p:cNvPr>
          <p:cNvSpPr>
            <a:spLocks noGrp="1"/>
          </p:cNvSpPr>
          <p:nvPr>
            <p:ph type="dt" sz="half" idx="10"/>
          </p:nvPr>
        </p:nvSpPr>
        <p:spPr/>
        <p:txBody>
          <a:bodyPr/>
          <a:lstStyle/>
          <a:p>
            <a:fld id="{699C9158-A5BC-4C33-B68F-0EB6A04AD5F6}" type="datetimeFigureOut">
              <a:rPr lang="tr-TR" smtClean="0"/>
              <a:t>20.12.2019</a:t>
            </a:fld>
            <a:endParaRPr lang="tr-TR"/>
          </a:p>
        </p:txBody>
      </p:sp>
      <p:sp>
        <p:nvSpPr>
          <p:cNvPr id="5" name="Alt Bilgi Yer Tutucusu 4">
            <a:extLst>
              <a:ext uri="{FF2B5EF4-FFF2-40B4-BE49-F238E27FC236}">
                <a16:creationId xmlns:a16="http://schemas.microsoft.com/office/drawing/2014/main" id="{84BD2DBA-ED7E-4799-8F24-FBFD0F7498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A0D8336-079A-4CD5-9AD9-04324BA6D8F5}"/>
              </a:ext>
            </a:extLst>
          </p:cNvPr>
          <p:cNvSpPr>
            <a:spLocks noGrp="1"/>
          </p:cNvSpPr>
          <p:nvPr>
            <p:ph type="sldNum" sz="quarter" idx="12"/>
          </p:nvPr>
        </p:nvSpPr>
        <p:spPr/>
        <p:txBody>
          <a:bodyPr/>
          <a:lstStyle/>
          <a:p>
            <a:fld id="{48F472E2-6718-47B7-8FA5-94EC6F7148E8}" type="slidenum">
              <a:rPr lang="tr-TR" smtClean="0"/>
              <a:t>‹#›</a:t>
            </a:fld>
            <a:endParaRPr lang="tr-TR"/>
          </a:p>
        </p:txBody>
      </p:sp>
    </p:spTree>
    <p:extLst>
      <p:ext uri="{BB962C8B-B14F-4D97-AF65-F5344CB8AC3E}">
        <p14:creationId xmlns:p14="http://schemas.microsoft.com/office/powerpoint/2010/main" val="2298564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7FDB79E-5942-41FB-8BA9-BB324E014C95}"/>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61B5E23B-A856-4554-A1A1-C3FE27DACAD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C4EF807-6D43-42FE-847A-702A25B5020D}"/>
              </a:ext>
            </a:extLst>
          </p:cNvPr>
          <p:cNvSpPr>
            <a:spLocks noGrp="1"/>
          </p:cNvSpPr>
          <p:nvPr>
            <p:ph type="dt" sz="half" idx="10"/>
          </p:nvPr>
        </p:nvSpPr>
        <p:spPr/>
        <p:txBody>
          <a:bodyPr/>
          <a:lstStyle/>
          <a:p>
            <a:fld id="{699C9158-A5BC-4C33-B68F-0EB6A04AD5F6}" type="datetimeFigureOut">
              <a:rPr lang="tr-TR" smtClean="0"/>
              <a:t>20.12.2019</a:t>
            </a:fld>
            <a:endParaRPr lang="tr-TR"/>
          </a:p>
        </p:txBody>
      </p:sp>
      <p:sp>
        <p:nvSpPr>
          <p:cNvPr id="5" name="Alt Bilgi Yer Tutucusu 4">
            <a:extLst>
              <a:ext uri="{FF2B5EF4-FFF2-40B4-BE49-F238E27FC236}">
                <a16:creationId xmlns:a16="http://schemas.microsoft.com/office/drawing/2014/main" id="{E77385BE-399D-4638-B44E-211DB863BEF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01D5DF1-83F7-4390-BA0B-F5C765991061}"/>
              </a:ext>
            </a:extLst>
          </p:cNvPr>
          <p:cNvSpPr>
            <a:spLocks noGrp="1"/>
          </p:cNvSpPr>
          <p:nvPr>
            <p:ph type="sldNum" sz="quarter" idx="12"/>
          </p:nvPr>
        </p:nvSpPr>
        <p:spPr/>
        <p:txBody>
          <a:bodyPr/>
          <a:lstStyle/>
          <a:p>
            <a:fld id="{48F472E2-6718-47B7-8FA5-94EC6F7148E8}" type="slidenum">
              <a:rPr lang="tr-TR" smtClean="0"/>
              <a:t>‹#›</a:t>
            </a:fld>
            <a:endParaRPr lang="tr-TR"/>
          </a:p>
        </p:txBody>
      </p:sp>
    </p:spTree>
    <p:extLst>
      <p:ext uri="{BB962C8B-B14F-4D97-AF65-F5344CB8AC3E}">
        <p14:creationId xmlns:p14="http://schemas.microsoft.com/office/powerpoint/2010/main" val="1959761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DED56F-E5C0-4BB3-B3ED-5AA7C98437A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F6194DE-CBDF-4E1B-A9B3-99D58DE40DE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F50ECDA-9F4C-43C3-9AB8-689221096C27}"/>
              </a:ext>
            </a:extLst>
          </p:cNvPr>
          <p:cNvSpPr>
            <a:spLocks noGrp="1"/>
          </p:cNvSpPr>
          <p:nvPr>
            <p:ph type="dt" sz="half" idx="10"/>
          </p:nvPr>
        </p:nvSpPr>
        <p:spPr/>
        <p:txBody>
          <a:bodyPr/>
          <a:lstStyle/>
          <a:p>
            <a:fld id="{699C9158-A5BC-4C33-B68F-0EB6A04AD5F6}" type="datetimeFigureOut">
              <a:rPr lang="tr-TR" smtClean="0"/>
              <a:t>20.12.2019</a:t>
            </a:fld>
            <a:endParaRPr lang="tr-TR"/>
          </a:p>
        </p:txBody>
      </p:sp>
      <p:sp>
        <p:nvSpPr>
          <p:cNvPr id="5" name="Alt Bilgi Yer Tutucusu 4">
            <a:extLst>
              <a:ext uri="{FF2B5EF4-FFF2-40B4-BE49-F238E27FC236}">
                <a16:creationId xmlns:a16="http://schemas.microsoft.com/office/drawing/2014/main" id="{6CB2C0DC-8EE0-4502-B3D1-D4153A1794F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144998A-AA08-4735-974F-E8F172250D2F}"/>
              </a:ext>
            </a:extLst>
          </p:cNvPr>
          <p:cNvSpPr>
            <a:spLocks noGrp="1"/>
          </p:cNvSpPr>
          <p:nvPr>
            <p:ph type="sldNum" sz="quarter" idx="12"/>
          </p:nvPr>
        </p:nvSpPr>
        <p:spPr/>
        <p:txBody>
          <a:bodyPr/>
          <a:lstStyle/>
          <a:p>
            <a:fld id="{48F472E2-6718-47B7-8FA5-94EC6F7148E8}" type="slidenum">
              <a:rPr lang="tr-TR" smtClean="0"/>
              <a:t>‹#›</a:t>
            </a:fld>
            <a:endParaRPr lang="tr-TR"/>
          </a:p>
        </p:txBody>
      </p:sp>
    </p:spTree>
    <p:extLst>
      <p:ext uri="{BB962C8B-B14F-4D97-AF65-F5344CB8AC3E}">
        <p14:creationId xmlns:p14="http://schemas.microsoft.com/office/powerpoint/2010/main" val="3559703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59FBF1-D44E-44D1-92BC-D30D411BA8D9}"/>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E7FB59BC-9C24-4A58-B886-41926A494A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49C20B74-59A3-4A99-A688-6D8A0675E572}"/>
              </a:ext>
            </a:extLst>
          </p:cNvPr>
          <p:cNvSpPr>
            <a:spLocks noGrp="1"/>
          </p:cNvSpPr>
          <p:nvPr>
            <p:ph type="dt" sz="half" idx="10"/>
          </p:nvPr>
        </p:nvSpPr>
        <p:spPr/>
        <p:txBody>
          <a:bodyPr/>
          <a:lstStyle/>
          <a:p>
            <a:fld id="{699C9158-A5BC-4C33-B68F-0EB6A04AD5F6}" type="datetimeFigureOut">
              <a:rPr lang="tr-TR" smtClean="0"/>
              <a:t>20.12.2019</a:t>
            </a:fld>
            <a:endParaRPr lang="tr-TR"/>
          </a:p>
        </p:txBody>
      </p:sp>
      <p:sp>
        <p:nvSpPr>
          <p:cNvPr id="5" name="Alt Bilgi Yer Tutucusu 4">
            <a:extLst>
              <a:ext uri="{FF2B5EF4-FFF2-40B4-BE49-F238E27FC236}">
                <a16:creationId xmlns:a16="http://schemas.microsoft.com/office/drawing/2014/main" id="{BFA1D3D9-684B-42E3-9685-3CF2A8DEBA1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0907E27-8A1C-4CEE-A1DA-2A42D68A9063}"/>
              </a:ext>
            </a:extLst>
          </p:cNvPr>
          <p:cNvSpPr>
            <a:spLocks noGrp="1"/>
          </p:cNvSpPr>
          <p:nvPr>
            <p:ph type="sldNum" sz="quarter" idx="12"/>
          </p:nvPr>
        </p:nvSpPr>
        <p:spPr/>
        <p:txBody>
          <a:bodyPr/>
          <a:lstStyle/>
          <a:p>
            <a:fld id="{48F472E2-6718-47B7-8FA5-94EC6F7148E8}" type="slidenum">
              <a:rPr lang="tr-TR" smtClean="0"/>
              <a:t>‹#›</a:t>
            </a:fld>
            <a:endParaRPr lang="tr-TR"/>
          </a:p>
        </p:txBody>
      </p:sp>
    </p:spTree>
    <p:extLst>
      <p:ext uri="{BB962C8B-B14F-4D97-AF65-F5344CB8AC3E}">
        <p14:creationId xmlns:p14="http://schemas.microsoft.com/office/powerpoint/2010/main" val="1284047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2E334D-065E-4F96-9BCB-5B5F0E45430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0659E35-1DD5-4BC6-A69F-0E783ED6C25E}"/>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70DE7754-707A-47D0-A92E-E58A0763DD8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CF70B8F-0C02-4D04-B792-4C15ED8F43CD}"/>
              </a:ext>
            </a:extLst>
          </p:cNvPr>
          <p:cNvSpPr>
            <a:spLocks noGrp="1"/>
          </p:cNvSpPr>
          <p:nvPr>
            <p:ph type="dt" sz="half" idx="10"/>
          </p:nvPr>
        </p:nvSpPr>
        <p:spPr/>
        <p:txBody>
          <a:bodyPr/>
          <a:lstStyle/>
          <a:p>
            <a:fld id="{699C9158-A5BC-4C33-B68F-0EB6A04AD5F6}" type="datetimeFigureOut">
              <a:rPr lang="tr-TR" smtClean="0"/>
              <a:t>20.12.2019</a:t>
            </a:fld>
            <a:endParaRPr lang="tr-TR"/>
          </a:p>
        </p:txBody>
      </p:sp>
      <p:sp>
        <p:nvSpPr>
          <p:cNvPr id="6" name="Alt Bilgi Yer Tutucusu 5">
            <a:extLst>
              <a:ext uri="{FF2B5EF4-FFF2-40B4-BE49-F238E27FC236}">
                <a16:creationId xmlns:a16="http://schemas.microsoft.com/office/drawing/2014/main" id="{C6D7B4BE-B6F6-40F4-A56A-9B85F80C9DE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1A8A336-DC3B-442A-B5A8-F429FCD4107D}"/>
              </a:ext>
            </a:extLst>
          </p:cNvPr>
          <p:cNvSpPr>
            <a:spLocks noGrp="1"/>
          </p:cNvSpPr>
          <p:nvPr>
            <p:ph type="sldNum" sz="quarter" idx="12"/>
          </p:nvPr>
        </p:nvSpPr>
        <p:spPr/>
        <p:txBody>
          <a:bodyPr/>
          <a:lstStyle/>
          <a:p>
            <a:fld id="{48F472E2-6718-47B7-8FA5-94EC6F7148E8}" type="slidenum">
              <a:rPr lang="tr-TR" smtClean="0"/>
              <a:t>‹#›</a:t>
            </a:fld>
            <a:endParaRPr lang="tr-TR"/>
          </a:p>
        </p:txBody>
      </p:sp>
    </p:spTree>
    <p:extLst>
      <p:ext uri="{BB962C8B-B14F-4D97-AF65-F5344CB8AC3E}">
        <p14:creationId xmlns:p14="http://schemas.microsoft.com/office/powerpoint/2010/main" val="366737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059CC4-5C8E-4588-BD03-8030FA238D7E}"/>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F904683-1D33-41CC-8247-34DB006C2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7FC6357-FDFB-4A98-B8D4-1917DB45F336}"/>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8759071-38A8-46D7-91BF-5170154D2C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EA634092-16E5-423E-A423-5E44CAF3632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23B27B-C4DD-4321-B5B4-6FFF357D8EBA}"/>
              </a:ext>
            </a:extLst>
          </p:cNvPr>
          <p:cNvSpPr>
            <a:spLocks noGrp="1"/>
          </p:cNvSpPr>
          <p:nvPr>
            <p:ph type="dt" sz="half" idx="10"/>
          </p:nvPr>
        </p:nvSpPr>
        <p:spPr/>
        <p:txBody>
          <a:bodyPr/>
          <a:lstStyle/>
          <a:p>
            <a:fld id="{699C9158-A5BC-4C33-B68F-0EB6A04AD5F6}" type="datetimeFigureOut">
              <a:rPr lang="tr-TR" smtClean="0"/>
              <a:t>20.12.2019</a:t>
            </a:fld>
            <a:endParaRPr lang="tr-TR"/>
          </a:p>
        </p:txBody>
      </p:sp>
      <p:sp>
        <p:nvSpPr>
          <p:cNvPr id="8" name="Alt Bilgi Yer Tutucusu 7">
            <a:extLst>
              <a:ext uri="{FF2B5EF4-FFF2-40B4-BE49-F238E27FC236}">
                <a16:creationId xmlns:a16="http://schemas.microsoft.com/office/drawing/2014/main" id="{8FD89484-FEAE-497D-B248-F9D9B2333834}"/>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0757D045-EDBB-4233-9866-AAA9140FA906}"/>
              </a:ext>
            </a:extLst>
          </p:cNvPr>
          <p:cNvSpPr>
            <a:spLocks noGrp="1"/>
          </p:cNvSpPr>
          <p:nvPr>
            <p:ph type="sldNum" sz="quarter" idx="12"/>
          </p:nvPr>
        </p:nvSpPr>
        <p:spPr/>
        <p:txBody>
          <a:bodyPr/>
          <a:lstStyle/>
          <a:p>
            <a:fld id="{48F472E2-6718-47B7-8FA5-94EC6F7148E8}" type="slidenum">
              <a:rPr lang="tr-TR" smtClean="0"/>
              <a:t>‹#›</a:t>
            </a:fld>
            <a:endParaRPr lang="tr-TR"/>
          </a:p>
        </p:txBody>
      </p:sp>
    </p:spTree>
    <p:extLst>
      <p:ext uri="{BB962C8B-B14F-4D97-AF65-F5344CB8AC3E}">
        <p14:creationId xmlns:p14="http://schemas.microsoft.com/office/powerpoint/2010/main" val="1286925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C0A5BA-DC1C-4A7D-AEAE-7300B30F38A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08D0C33-68A7-4419-A1B4-77081BAF6566}"/>
              </a:ext>
            </a:extLst>
          </p:cNvPr>
          <p:cNvSpPr>
            <a:spLocks noGrp="1"/>
          </p:cNvSpPr>
          <p:nvPr>
            <p:ph type="dt" sz="half" idx="10"/>
          </p:nvPr>
        </p:nvSpPr>
        <p:spPr/>
        <p:txBody>
          <a:bodyPr/>
          <a:lstStyle/>
          <a:p>
            <a:fld id="{699C9158-A5BC-4C33-B68F-0EB6A04AD5F6}" type="datetimeFigureOut">
              <a:rPr lang="tr-TR" smtClean="0"/>
              <a:t>20.12.2019</a:t>
            </a:fld>
            <a:endParaRPr lang="tr-TR"/>
          </a:p>
        </p:txBody>
      </p:sp>
      <p:sp>
        <p:nvSpPr>
          <p:cNvPr id="4" name="Alt Bilgi Yer Tutucusu 3">
            <a:extLst>
              <a:ext uri="{FF2B5EF4-FFF2-40B4-BE49-F238E27FC236}">
                <a16:creationId xmlns:a16="http://schemas.microsoft.com/office/drawing/2014/main" id="{C67AB0AB-9E43-40C2-A108-ECCF1657D8F0}"/>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10DF81C8-BBB6-46B2-84D3-690F6F572C5F}"/>
              </a:ext>
            </a:extLst>
          </p:cNvPr>
          <p:cNvSpPr>
            <a:spLocks noGrp="1"/>
          </p:cNvSpPr>
          <p:nvPr>
            <p:ph type="sldNum" sz="quarter" idx="12"/>
          </p:nvPr>
        </p:nvSpPr>
        <p:spPr/>
        <p:txBody>
          <a:bodyPr/>
          <a:lstStyle/>
          <a:p>
            <a:fld id="{48F472E2-6718-47B7-8FA5-94EC6F7148E8}" type="slidenum">
              <a:rPr lang="tr-TR" smtClean="0"/>
              <a:t>‹#›</a:t>
            </a:fld>
            <a:endParaRPr lang="tr-TR"/>
          </a:p>
        </p:txBody>
      </p:sp>
    </p:spTree>
    <p:extLst>
      <p:ext uri="{BB962C8B-B14F-4D97-AF65-F5344CB8AC3E}">
        <p14:creationId xmlns:p14="http://schemas.microsoft.com/office/powerpoint/2010/main" val="4161149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B3929796-03FF-4896-9A97-C3B5EACA3605}"/>
              </a:ext>
            </a:extLst>
          </p:cNvPr>
          <p:cNvSpPr>
            <a:spLocks noGrp="1"/>
          </p:cNvSpPr>
          <p:nvPr>
            <p:ph type="dt" sz="half" idx="10"/>
          </p:nvPr>
        </p:nvSpPr>
        <p:spPr/>
        <p:txBody>
          <a:bodyPr/>
          <a:lstStyle/>
          <a:p>
            <a:fld id="{699C9158-A5BC-4C33-B68F-0EB6A04AD5F6}" type="datetimeFigureOut">
              <a:rPr lang="tr-TR" smtClean="0"/>
              <a:t>20.12.2019</a:t>
            </a:fld>
            <a:endParaRPr lang="tr-TR"/>
          </a:p>
        </p:txBody>
      </p:sp>
      <p:sp>
        <p:nvSpPr>
          <p:cNvPr id="3" name="Alt Bilgi Yer Tutucusu 2">
            <a:extLst>
              <a:ext uri="{FF2B5EF4-FFF2-40B4-BE49-F238E27FC236}">
                <a16:creationId xmlns:a16="http://schemas.microsoft.com/office/drawing/2014/main" id="{E47B65C7-00A6-4A02-9F52-57DB23330F1B}"/>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128BD60E-B61A-4B88-9FEF-4227FC215CCC}"/>
              </a:ext>
            </a:extLst>
          </p:cNvPr>
          <p:cNvSpPr>
            <a:spLocks noGrp="1"/>
          </p:cNvSpPr>
          <p:nvPr>
            <p:ph type="sldNum" sz="quarter" idx="12"/>
          </p:nvPr>
        </p:nvSpPr>
        <p:spPr/>
        <p:txBody>
          <a:bodyPr/>
          <a:lstStyle/>
          <a:p>
            <a:fld id="{48F472E2-6718-47B7-8FA5-94EC6F7148E8}" type="slidenum">
              <a:rPr lang="tr-TR" smtClean="0"/>
              <a:t>‹#›</a:t>
            </a:fld>
            <a:endParaRPr lang="tr-TR"/>
          </a:p>
        </p:txBody>
      </p:sp>
    </p:spTree>
    <p:extLst>
      <p:ext uri="{BB962C8B-B14F-4D97-AF65-F5344CB8AC3E}">
        <p14:creationId xmlns:p14="http://schemas.microsoft.com/office/powerpoint/2010/main" val="1981426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080DAEC-E509-4ADC-B969-E6FDBC454DE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0252E0C0-6F48-4644-962E-ABDEE000A2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582CA610-7111-490A-AE54-B84500ABAA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D3AF3CF-9BA3-4104-8D7B-E0642ED5826A}"/>
              </a:ext>
            </a:extLst>
          </p:cNvPr>
          <p:cNvSpPr>
            <a:spLocks noGrp="1"/>
          </p:cNvSpPr>
          <p:nvPr>
            <p:ph type="dt" sz="half" idx="10"/>
          </p:nvPr>
        </p:nvSpPr>
        <p:spPr/>
        <p:txBody>
          <a:bodyPr/>
          <a:lstStyle/>
          <a:p>
            <a:fld id="{699C9158-A5BC-4C33-B68F-0EB6A04AD5F6}" type="datetimeFigureOut">
              <a:rPr lang="tr-TR" smtClean="0"/>
              <a:t>20.12.2019</a:t>
            </a:fld>
            <a:endParaRPr lang="tr-TR"/>
          </a:p>
        </p:txBody>
      </p:sp>
      <p:sp>
        <p:nvSpPr>
          <p:cNvPr id="6" name="Alt Bilgi Yer Tutucusu 5">
            <a:extLst>
              <a:ext uri="{FF2B5EF4-FFF2-40B4-BE49-F238E27FC236}">
                <a16:creationId xmlns:a16="http://schemas.microsoft.com/office/drawing/2014/main" id="{1315D8A3-D6C1-49CE-8AAB-EAD3B934BDD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62AD8E0-4F7E-45B8-BE14-07CCECA0C156}"/>
              </a:ext>
            </a:extLst>
          </p:cNvPr>
          <p:cNvSpPr>
            <a:spLocks noGrp="1"/>
          </p:cNvSpPr>
          <p:nvPr>
            <p:ph type="sldNum" sz="quarter" idx="12"/>
          </p:nvPr>
        </p:nvSpPr>
        <p:spPr/>
        <p:txBody>
          <a:bodyPr/>
          <a:lstStyle/>
          <a:p>
            <a:fld id="{48F472E2-6718-47B7-8FA5-94EC6F7148E8}" type="slidenum">
              <a:rPr lang="tr-TR" smtClean="0"/>
              <a:t>‹#›</a:t>
            </a:fld>
            <a:endParaRPr lang="tr-TR"/>
          </a:p>
        </p:txBody>
      </p:sp>
    </p:spTree>
    <p:extLst>
      <p:ext uri="{BB962C8B-B14F-4D97-AF65-F5344CB8AC3E}">
        <p14:creationId xmlns:p14="http://schemas.microsoft.com/office/powerpoint/2010/main" val="3126191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EBABE9-E6AC-4035-853F-FB9EE664529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0E84F6FC-4066-4C1F-BDC4-1B881692DC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D783F46A-3C6C-46E0-B45C-26424961EB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7159647-0E3D-458C-AD6E-1AFE0936461F}"/>
              </a:ext>
            </a:extLst>
          </p:cNvPr>
          <p:cNvSpPr>
            <a:spLocks noGrp="1"/>
          </p:cNvSpPr>
          <p:nvPr>
            <p:ph type="dt" sz="half" idx="10"/>
          </p:nvPr>
        </p:nvSpPr>
        <p:spPr/>
        <p:txBody>
          <a:bodyPr/>
          <a:lstStyle/>
          <a:p>
            <a:fld id="{699C9158-A5BC-4C33-B68F-0EB6A04AD5F6}" type="datetimeFigureOut">
              <a:rPr lang="tr-TR" smtClean="0"/>
              <a:t>20.12.2019</a:t>
            </a:fld>
            <a:endParaRPr lang="tr-TR"/>
          </a:p>
        </p:txBody>
      </p:sp>
      <p:sp>
        <p:nvSpPr>
          <p:cNvPr id="6" name="Alt Bilgi Yer Tutucusu 5">
            <a:extLst>
              <a:ext uri="{FF2B5EF4-FFF2-40B4-BE49-F238E27FC236}">
                <a16:creationId xmlns:a16="http://schemas.microsoft.com/office/drawing/2014/main" id="{3E51D092-8551-459E-B347-180C35A1AA0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B93334A-8421-482C-A564-2D9F0A4372DF}"/>
              </a:ext>
            </a:extLst>
          </p:cNvPr>
          <p:cNvSpPr>
            <a:spLocks noGrp="1"/>
          </p:cNvSpPr>
          <p:nvPr>
            <p:ph type="sldNum" sz="quarter" idx="12"/>
          </p:nvPr>
        </p:nvSpPr>
        <p:spPr/>
        <p:txBody>
          <a:bodyPr/>
          <a:lstStyle/>
          <a:p>
            <a:fld id="{48F472E2-6718-47B7-8FA5-94EC6F7148E8}" type="slidenum">
              <a:rPr lang="tr-TR" smtClean="0"/>
              <a:t>‹#›</a:t>
            </a:fld>
            <a:endParaRPr lang="tr-TR"/>
          </a:p>
        </p:txBody>
      </p:sp>
    </p:spTree>
    <p:extLst>
      <p:ext uri="{BB962C8B-B14F-4D97-AF65-F5344CB8AC3E}">
        <p14:creationId xmlns:p14="http://schemas.microsoft.com/office/powerpoint/2010/main" val="2060056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2E0B4CAA-C8E9-4C2B-B0A2-657A024FB0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D6FB3AD-0081-4CDF-ABE2-1D39C5637B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46036E7-002D-4742-98D8-520D04AC35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9C9158-A5BC-4C33-B68F-0EB6A04AD5F6}" type="datetimeFigureOut">
              <a:rPr lang="tr-TR" smtClean="0"/>
              <a:t>20.12.2019</a:t>
            </a:fld>
            <a:endParaRPr lang="tr-TR"/>
          </a:p>
        </p:txBody>
      </p:sp>
      <p:sp>
        <p:nvSpPr>
          <p:cNvPr id="5" name="Alt Bilgi Yer Tutucusu 4">
            <a:extLst>
              <a:ext uri="{FF2B5EF4-FFF2-40B4-BE49-F238E27FC236}">
                <a16:creationId xmlns:a16="http://schemas.microsoft.com/office/drawing/2014/main" id="{8235530F-1293-4B67-B617-E7078F155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25832BE2-C603-4EAE-9A2A-F5A16B763A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472E2-6718-47B7-8FA5-94EC6F7148E8}" type="slidenum">
              <a:rPr lang="tr-TR" smtClean="0"/>
              <a:t>‹#›</a:t>
            </a:fld>
            <a:endParaRPr lang="tr-TR"/>
          </a:p>
        </p:txBody>
      </p:sp>
    </p:spTree>
    <p:extLst>
      <p:ext uri="{BB962C8B-B14F-4D97-AF65-F5344CB8AC3E}">
        <p14:creationId xmlns:p14="http://schemas.microsoft.com/office/powerpoint/2010/main" val="26369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instagram.com/hawkeye1588/?hl=tr" TargetMode="External"/><Relationship Id="rId2" Type="http://schemas.openxmlformats.org/officeDocument/2006/relationships/image" Target="../media/image26.jf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hawkeye1588.wixsite.com/hawkeye1588" TargetMode="External"/><Relationship Id="rId2" Type="http://schemas.openxmlformats.org/officeDocument/2006/relationships/image" Target="../media/image27.jf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704E3DFD-CDBB-41BF-A778-0D5BE04890A5}"/>
              </a:ext>
            </a:extLst>
          </p:cNvPr>
          <p:cNvPicPr>
            <a:picLocks noChangeAspect="1"/>
          </p:cNvPicPr>
          <p:nvPr/>
        </p:nvPicPr>
        <p:blipFill rotWithShape="1">
          <a:blip r:embed="rId2"/>
          <a:srcRect l="9524" r="-1" b="-1"/>
          <a:stretch/>
        </p:blipFill>
        <p:spPr>
          <a:xfrm>
            <a:off x="20" y="1"/>
            <a:ext cx="8708551" cy="6857999"/>
          </a:xfrm>
          <a:prstGeom prst="rect">
            <a:avLst/>
          </a:prstGeom>
        </p:spPr>
      </p:pic>
      <p:sp>
        <p:nvSpPr>
          <p:cNvPr id="9" name="Freeform: Shape 8">
            <a:extLst>
              <a:ext uri="{FF2B5EF4-FFF2-40B4-BE49-F238E27FC236}">
                <a16:creationId xmlns:a16="http://schemas.microsoft.com/office/drawing/2014/main" id="{63174CE2-EAFC-4544-8CF9-23DDE077D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4499810" y="-478"/>
            <a:ext cx="7692189" cy="6858478"/>
          </a:xfrm>
          <a:custGeom>
            <a:avLst/>
            <a:gdLst>
              <a:gd name="connsiteX0" fmla="*/ 7590845 w 7590845"/>
              <a:gd name="connsiteY0" fmla="*/ 6858478 h 6858478"/>
              <a:gd name="connsiteX1" fmla="*/ 166290 w 7590845"/>
              <a:gd name="connsiteY1" fmla="*/ 6858478 h 6858478"/>
              <a:gd name="connsiteX2" fmla="*/ 166550 w 7590845"/>
              <a:gd name="connsiteY2" fmla="*/ 6857915 h 6858478"/>
              <a:gd name="connsiteX3" fmla="*/ 0 w 7590845"/>
              <a:gd name="connsiteY3" fmla="*/ 6857915 h 6858478"/>
              <a:gd name="connsiteX4" fmla="*/ 0 w 7590845"/>
              <a:gd name="connsiteY4" fmla="*/ 0 h 6858478"/>
              <a:gd name="connsiteX5" fmla="*/ 3342665 w 7590845"/>
              <a:gd name="connsiteY5" fmla="*/ 0 h 6858478"/>
              <a:gd name="connsiteX6" fmla="*/ 4408893 w 7590845"/>
              <a:gd name="connsiteY6" fmla="*/ 0 h 6858478"/>
              <a:gd name="connsiteX7" fmla="*/ 4414470 w 7590845"/>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0845" h="6858478">
                <a:moveTo>
                  <a:pt x="7590845" y="6858478"/>
                </a:moveTo>
                <a:lnTo>
                  <a:pt x="166290" y="6858478"/>
                </a:lnTo>
                <a:lnTo>
                  <a:pt x="166550" y="6857915"/>
                </a:lnTo>
                <a:lnTo>
                  <a:pt x="0" y="6857915"/>
                </a:lnTo>
                <a:lnTo>
                  <a:pt x="0" y="0"/>
                </a:lnTo>
                <a:lnTo>
                  <a:pt x="3342665" y="0"/>
                </a:lnTo>
                <a:lnTo>
                  <a:pt x="4408893" y="0"/>
                </a:lnTo>
                <a:lnTo>
                  <a:pt x="441447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550A4F0-C697-42F7-8FAD-3108DDF7B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311035" y="-479"/>
            <a:ext cx="6880964" cy="6858479"/>
          </a:xfrm>
          <a:custGeom>
            <a:avLst/>
            <a:gdLst>
              <a:gd name="connsiteX0" fmla="*/ 824356 w 6790308"/>
              <a:gd name="connsiteY0" fmla="*/ 6858479 h 6858479"/>
              <a:gd name="connsiteX1" fmla="*/ 0 w 6790308"/>
              <a:gd name="connsiteY1" fmla="*/ 6858479 h 6858479"/>
              <a:gd name="connsiteX2" fmla="*/ 0 w 6790308"/>
              <a:gd name="connsiteY2" fmla="*/ 0 h 6858479"/>
              <a:gd name="connsiteX3" fmla="*/ 2542128 w 6790308"/>
              <a:gd name="connsiteY3" fmla="*/ 0 h 6858479"/>
              <a:gd name="connsiteX4" fmla="*/ 3608356 w 6790308"/>
              <a:gd name="connsiteY4" fmla="*/ 0 h 6858479"/>
              <a:gd name="connsiteX5" fmla="*/ 3613933 w 6790308"/>
              <a:gd name="connsiteY5" fmla="*/ 0 h 6858479"/>
              <a:gd name="connsiteX6" fmla="*/ 6790308 w 6790308"/>
              <a:gd name="connsiteY6" fmla="*/ 6858478 h 6858479"/>
              <a:gd name="connsiteX7" fmla="*/ 824356 w 6790308"/>
              <a:gd name="connsiteY7" fmla="*/ 6858478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0308" h="6858479">
                <a:moveTo>
                  <a:pt x="824356" y="6858479"/>
                </a:moveTo>
                <a:lnTo>
                  <a:pt x="0" y="6858479"/>
                </a:lnTo>
                <a:lnTo>
                  <a:pt x="0" y="0"/>
                </a:lnTo>
                <a:lnTo>
                  <a:pt x="2542128" y="0"/>
                </a:lnTo>
                <a:lnTo>
                  <a:pt x="3608356" y="0"/>
                </a:lnTo>
                <a:lnTo>
                  <a:pt x="3613933" y="0"/>
                </a:lnTo>
                <a:lnTo>
                  <a:pt x="6790308" y="6858478"/>
                </a:lnTo>
                <a:lnTo>
                  <a:pt x="824356" y="6858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lt Başlık 2">
            <a:extLst>
              <a:ext uri="{FF2B5EF4-FFF2-40B4-BE49-F238E27FC236}">
                <a16:creationId xmlns:a16="http://schemas.microsoft.com/office/drawing/2014/main" id="{D1B96C0A-1899-4639-8AD0-0D4763692F0A}"/>
              </a:ext>
            </a:extLst>
          </p:cNvPr>
          <p:cNvSpPr>
            <a:spLocks noGrp="1"/>
          </p:cNvSpPr>
          <p:nvPr>
            <p:ph type="subTitle" idx="1"/>
          </p:nvPr>
        </p:nvSpPr>
        <p:spPr>
          <a:xfrm>
            <a:off x="8563231" y="3823503"/>
            <a:ext cx="4169664" cy="3034496"/>
          </a:xfrm>
        </p:spPr>
        <p:txBody>
          <a:bodyPr anchor="t">
            <a:normAutofit/>
          </a:bodyPr>
          <a:lstStyle/>
          <a:p>
            <a:pPr algn="l"/>
            <a:r>
              <a:rPr lang="tr-TR" sz="2800" b="1" dirty="0">
                <a:latin typeface="Arial Narrow" panose="020B0606020202030204" pitchFamily="34" charset="0"/>
              </a:rPr>
              <a:t>Sude </a:t>
            </a:r>
            <a:r>
              <a:rPr lang="tr-TR" sz="2800" b="1" dirty="0" err="1">
                <a:latin typeface="Arial Narrow" panose="020B0606020202030204" pitchFamily="34" charset="0"/>
              </a:rPr>
              <a:t>Kosvalı</a:t>
            </a:r>
            <a:endParaRPr lang="tr-TR" sz="2800" b="1" dirty="0">
              <a:latin typeface="Arial Narrow" panose="020B0606020202030204" pitchFamily="34" charset="0"/>
            </a:endParaRPr>
          </a:p>
          <a:p>
            <a:pPr algn="l"/>
            <a:r>
              <a:rPr lang="tr-TR" sz="2800" b="1" dirty="0">
                <a:latin typeface="Arial Narrow" panose="020B0606020202030204" pitchFamily="34" charset="0"/>
              </a:rPr>
              <a:t>Sedef </a:t>
            </a:r>
            <a:r>
              <a:rPr lang="tr-TR" sz="2800" b="1" dirty="0" err="1">
                <a:latin typeface="Arial Narrow" panose="020B0606020202030204" pitchFamily="34" charset="0"/>
              </a:rPr>
              <a:t>Uzunsakal</a:t>
            </a:r>
            <a:endParaRPr lang="tr-TR" sz="2800" b="1" dirty="0">
              <a:latin typeface="Arial Narrow" panose="020B0606020202030204" pitchFamily="34" charset="0"/>
            </a:endParaRPr>
          </a:p>
          <a:p>
            <a:pPr algn="l"/>
            <a:r>
              <a:rPr lang="tr-TR" sz="2800" b="1" dirty="0">
                <a:latin typeface="Arial Narrow" panose="020B0606020202030204" pitchFamily="34" charset="0"/>
              </a:rPr>
              <a:t>Mehmethan </a:t>
            </a:r>
            <a:r>
              <a:rPr lang="tr-TR" sz="2800" b="1" dirty="0" err="1">
                <a:latin typeface="Arial Narrow" panose="020B0606020202030204" pitchFamily="34" charset="0"/>
              </a:rPr>
              <a:t>Sünnüoğlu</a:t>
            </a:r>
            <a:endParaRPr lang="tr-TR" sz="2800" b="1" dirty="0">
              <a:latin typeface="Arial Narrow" panose="020B0606020202030204" pitchFamily="34" charset="0"/>
            </a:endParaRPr>
          </a:p>
          <a:p>
            <a:pPr algn="l"/>
            <a:r>
              <a:rPr lang="tr-TR" sz="2800" b="1" dirty="0" err="1">
                <a:latin typeface="Arial Narrow" panose="020B0606020202030204" pitchFamily="34" charset="0"/>
              </a:rPr>
              <a:t>Yousef</a:t>
            </a:r>
            <a:r>
              <a:rPr lang="tr-TR" sz="2800" b="1" dirty="0">
                <a:latin typeface="Arial Narrow" panose="020B0606020202030204" pitchFamily="34" charset="0"/>
              </a:rPr>
              <a:t> </a:t>
            </a:r>
            <a:r>
              <a:rPr lang="tr-TR" sz="2800" b="1" dirty="0" err="1">
                <a:latin typeface="Arial Narrow" panose="020B0606020202030204" pitchFamily="34" charset="0"/>
              </a:rPr>
              <a:t>Elbayomi</a:t>
            </a:r>
            <a:endParaRPr lang="tr-TR" sz="2800" b="1" dirty="0">
              <a:latin typeface="Arial Narrow" panose="020B0606020202030204" pitchFamily="34" charset="0"/>
            </a:endParaRPr>
          </a:p>
          <a:p>
            <a:pPr algn="l"/>
            <a:r>
              <a:rPr lang="tr-TR" sz="2800" b="1" dirty="0">
                <a:latin typeface="Arial Narrow" panose="020B0606020202030204" pitchFamily="34" charset="0"/>
              </a:rPr>
              <a:t>Mahir Kara</a:t>
            </a:r>
          </a:p>
        </p:txBody>
      </p:sp>
      <p:pic>
        <p:nvPicPr>
          <p:cNvPr id="5" name="Resim 4">
            <a:extLst>
              <a:ext uri="{FF2B5EF4-FFF2-40B4-BE49-F238E27FC236}">
                <a16:creationId xmlns:a16="http://schemas.microsoft.com/office/drawing/2014/main" id="{454EF445-206B-460D-BC72-BB6248B53ABA}"/>
              </a:ext>
            </a:extLst>
          </p:cNvPr>
          <p:cNvPicPr>
            <a:picLocks noChangeAspect="1"/>
          </p:cNvPicPr>
          <p:nvPr/>
        </p:nvPicPr>
        <p:blipFill>
          <a:blip r:embed="rId3"/>
          <a:stretch>
            <a:fillRect/>
          </a:stretch>
        </p:blipFill>
        <p:spPr>
          <a:xfrm>
            <a:off x="8389997" y="836222"/>
            <a:ext cx="2614336" cy="1851433"/>
          </a:xfrm>
          <a:prstGeom prst="rect">
            <a:avLst/>
          </a:prstGeom>
        </p:spPr>
      </p:pic>
    </p:spTree>
    <p:extLst>
      <p:ext uri="{BB962C8B-B14F-4D97-AF65-F5344CB8AC3E}">
        <p14:creationId xmlns:p14="http://schemas.microsoft.com/office/powerpoint/2010/main" val="37805124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Başlık 1">
            <a:extLst>
              <a:ext uri="{FF2B5EF4-FFF2-40B4-BE49-F238E27FC236}">
                <a16:creationId xmlns:a16="http://schemas.microsoft.com/office/drawing/2014/main" id="{E1B442AB-C872-442B-9D1A-CE0E0D4AFE09}"/>
              </a:ext>
            </a:extLst>
          </p:cNvPr>
          <p:cNvSpPr>
            <a:spLocks noGrp="1"/>
          </p:cNvSpPr>
          <p:nvPr>
            <p:ph type="title"/>
          </p:nvPr>
        </p:nvSpPr>
        <p:spPr>
          <a:xfrm>
            <a:off x="6684264" y="932688"/>
            <a:ext cx="4892040" cy="1773936"/>
          </a:xfrm>
        </p:spPr>
        <p:txBody>
          <a:bodyPr anchor="b">
            <a:normAutofit/>
          </a:bodyPr>
          <a:lstStyle/>
          <a:p>
            <a:r>
              <a:rPr lang="en-US" sz="4000" b="1" dirty="0">
                <a:latin typeface="Arial Narrow" panose="020B0606020202030204" pitchFamily="34" charset="0"/>
              </a:rPr>
              <a:t>What is the aim of </a:t>
            </a:r>
            <a:r>
              <a:rPr lang="en-US" sz="4000" b="1">
                <a:latin typeface="Arial Narrow" panose="020B0606020202030204" pitchFamily="34" charset="0"/>
              </a:rPr>
              <a:t>the usedge?</a:t>
            </a:r>
            <a:endParaRPr lang="tr-TR" sz="4000" b="1" dirty="0">
              <a:latin typeface="Arial Narrow" panose="020B0606020202030204" pitchFamily="34" charset="0"/>
            </a:endParaRPr>
          </a:p>
        </p:txBody>
      </p:sp>
      <p:pic>
        <p:nvPicPr>
          <p:cNvPr id="4" name="Resim 3">
            <a:extLst>
              <a:ext uri="{FF2B5EF4-FFF2-40B4-BE49-F238E27FC236}">
                <a16:creationId xmlns:a16="http://schemas.microsoft.com/office/drawing/2014/main" id="{8CA25916-316D-43CA-B29A-789281BE2DFE}"/>
              </a:ext>
            </a:extLst>
          </p:cNvPr>
          <p:cNvPicPr>
            <a:picLocks noChangeAspect="1"/>
          </p:cNvPicPr>
          <p:nvPr/>
        </p:nvPicPr>
        <p:blipFill>
          <a:blip r:embed="rId2"/>
          <a:stretch>
            <a:fillRect/>
          </a:stretch>
        </p:blipFill>
        <p:spPr>
          <a:xfrm>
            <a:off x="470018" y="1976169"/>
            <a:ext cx="5025525" cy="2914805"/>
          </a:xfrm>
          <a:prstGeom prst="rect">
            <a:avLst/>
          </a:prstGeom>
        </p:spPr>
      </p:pic>
      <p:cxnSp>
        <p:nvCxnSpPr>
          <p:cNvPr id="11" name="Straight Connector 10">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343544BB-367D-4A79-8DE3-41690BB1DCC0}"/>
              </a:ext>
            </a:extLst>
          </p:cNvPr>
          <p:cNvSpPr>
            <a:spLocks noGrp="1"/>
          </p:cNvSpPr>
          <p:nvPr>
            <p:ph idx="1"/>
          </p:nvPr>
        </p:nvSpPr>
        <p:spPr>
          <a:xfrm>
            <a:off x="6684264" y="3292440"/>
            <a:ext cx="4892040" cy="3565559"/>
          </a:xfrm>
        </p:spPr>
        <p:txBody>
          <a:bodyPr anchor="t">
            <a:normAutofit/>
          </a:bodyPr>
          <a:lstStyle/>
          <a:p>
            <a:r>
              <a:rPr lang="en-US" sz="2000" dirty="0">
                <a:latin typeface="Arial Narrow" panose="020B0606020202030204" pitchFamily="34" charset="0"/>
              </a:rPr>
              <a:t>Firstly, most important goal is to recognize face from video..</a:t>
            </a:r>
            <a:endParaRPr lang="tr-TR" sz="2000" dirty="0">
              <a:latin typeface="Arial Narrow" panose="020B0606020202030204" pitchFamily="34" charset="0"/>
            </a:endParaRPr>
          </a:p>
          <a:p>
            <a:r>
              <a:rPr lang="en-US" sz="2000" dirty="0">
                <a:latin typeface="Arial Narrow" panose="020B0606020202030204" pitchFamily="34" charset="0"/>
              </a:rPr>
              <a:t>Our goal is to reduce workload and waste of time.</a:t>
            </a:r>
            <a:endParaRPr lang="tr-TR" sz="2000" dirty="0">
              <a:latin typeface="Arial Narrow" panose="020B0606020202030204" pitchFamily="34" charset="0"/>
            </a:endParaRPr>
          </a:p>
          <a:p>
            <a:r>
              <a:rPr lang="en-US" sz="2000" dirty="0">
                <a:latin typeface="Arial Narrow" panose="020B0606020202030204" pitchFamily="34" charset="0"/>
              </a:rPr>
              <a:t>Also it can good effect security and it can block illegal things it may happen.</a:t>
            </a:r>
          </a:p>
          <a:p>
            <a:endParaRPr lang="tr-TR" sz="2000" dirty="0"/>
          </a:p>
        </p:txBody>
      </p:sp>
    </p:spTree>
    <p:extLst>
      <p:ext uri="{BB962C8B-B14F-4D97-AF65-F5344CB8AC3E}">
        <p14:creationId xmlns:p14="http://schemas.microsoft.com/office/powerpoint/2010/main" val="416958614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3DC9743C-8F39-408D-BA32-2B4785956074}"/>
              </a:ext>
            </a:extLst>
          </p:cNvPr>
          <p:cNvPicPr>
            <a:picLocks noChangeAspect="1"/>
          </p:cNvPicPr>
          <p:nvPr/>
        </p:nvPicPr>
        <p:blipFill rotWithShape="1">
          <a:blip r:embed="rId2"/>
          <a:srcRect r="-1" b="631"/>
          <a:stretch/>
        </p:blipFill>
        <p:spPr>
          <a:xfrm>
            <a:off x="709659" y="320040"/>
            <a:ext cx="10772681" cy="4014230"/>
          </a:xfrm>
          <a:prstGeom prst="rect">
            <a:avLst/>
          </a:prstGeom>
        </p:spPr>
      </p:pic>
      <p:sp>
        <p:nvSpPr>
          <p:cNvPr id="25" name="Rectangle 19">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1E6ABB9-EF0A-4D0C-86D9-9F871DF61894}"/>
              </a:ext>
            </a:extLst>
          </p:cNvPr>
          <p:cNvSpPr>
            <a:spLocks noGrp="1"/>
          </p:cNvSpPr>
          <p:nvPr>
            <p:ph type="title"/>
          </p:nvPr>
        </p:nvSpPr>
        <p:spPr>
          <a:xfrm>
            <a:off x="841248" y="5010912"/>
            <a:ext cx="2889504" cy="1344168"/>
          </a:xfrm>
        </p:spPr>
        <p:txBody>
          <a:bodyPr anchor="ctr">
            <a:normAutofit/>
          </a:bodyPr>
          <a:lstStyle/>
          <a:p>
            <a:r>
              <a:rPr lang="tr-TR" sz="2600" b="1">
                <a:solidFill>
                  <a:schemeClr val="bg1"/>
                </a:solidFill>
                <a:latin typeface="Arial Narrow" panose="020B0606020202030204" pitchFamily="34" charset="0"/>
              </a:rPr>
              <a:t>Where to use?</a:t>
            </a:r>
          </a:p>
        </p:txBody>
      </p:sp>
      <p:cxnSp>
        <p:nvCxnSpPr>
          <p:cNvPr id="26" name="Straight Connector 21">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32A58F02-DBCE-49C8-87A4-BA5802D9A71C}"/>
              </a:ext>
            </a:extLst>
          </p:cNvPr>
          <p:cNvSpPr>
            <a:spLocks noGrp="1"/>
          </p:cNvSpPr>
          <p:nvPr>
            <p:ph idx="1"/>
          </p:nvPr>
        </p:nvSpPr>
        <p:spPr>
          <a:xfrm>
            <a:off x="4210062" y="4865508"/>
            <a:ext cx="7819632" cy="2029967"/>
          </a:xfrm>
        </p:spPr>
        <p:txBody>
          <a:bodyPr anchor="ctr">
            <a:normAutofit/>
          </a:bodyPr>
          <a:lstStyle/>
          <a:p>
            <a:r>
              <a:rPr lang="en-US" sz="2000" dirty="0">
                <a:solidFill>
                  <a:schemeClr val="bg1"/>
                </a:solidFill>
                <a:latin typeface="Arial Narrow" panose="020B0606020202030204" pitchFamily="34" charset="0"/>
              </a:rPr>
              <a:t>For instance, in classrooms to take </a:t>
            </a:r>
            <a:r>
              <a:rPr lang="en-US" sz="2000" dirty="0" err="1">
                <a:solidFill>
                  <a:schemeClr val="bg1"/>
                </a:solidFill>
                <a:latin typeface="Arial Narrow" panose="020B0606020202030204" pitchFamily="34" charset="0"/>
              </a:rPr>
              <a:t>attendence</a:t>
            </a:r>
            <a:r>
              <a:rPr lang="en-US" sz="2000" dirty="0">
                <a:solidFill>
                  <a:schemeClr val="bg1"/>
                </a:solidFill>
                <a:latin typeface="Arial Narrow" panose="020B0606020202030204" pitchFamily="34" charset="0"/>
              </a:rPr>
              <a:t> and to capture cheating or to catch the attention of the students is dispersed which minutes of the lesson.</a:t>
            </a:r>
          </a:p>
          <a:p>
            <a:r>
              <a:rPr lang="en-US" sz="2000" dirty="0">
                <a:solidFill>
                  <a:schemeClr val="bg1"/>
                </a:solidFill>
                <a:latin typeface="Arial Narrow" panose="020B0606020202030204" pitchFamily="34" charset="0"/>
              </a:rPr>
              <a:t>On streets or shopping centers may use it for capture someone who doing something illegal things. </a:t>
            </a:r>
          </a:p>
          <a:p>
            <a:endParaRPr lang="tr-TR" sz="1700" dirty="0">
              <a:solidFill>
                <a:schemeClr val="bg1"/>
              </a:solidFill>
            </a:endParaRPr>
          </a:p>
        </p:txBody>
      </p:sp>
    </p:spTree>
    <p:extLst>
      <p:ext uri="{BB962C8B-B14F-4D97-AF65-F5344CB8AC3E}">
        <p14:creationId xmlns:p14="http://schemas.microsoft.com/office/powerpoint/2010/main" val="287302135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8">
            <a:extLst>
              <a:ext uri="{FF2B5EF4-FFF2-40B4-BE49-F238E27FC236}">
                <a16:creationId xmlns:a16="http://schemas.microsoft.com/office/drawing/2014/main" id="{6337C157-FA7C-44F7-8F26-8D60F1E4D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10">
            <a:extLst>
              <a:ext uri="{FF2B5EF4-FFF2-40B4-BE49-F238E27FC236}">
                <a16:creationId xmlns:a16="http://schemas.microsoft.com/office/drawing/2014/main" id="{AD1E6BDE-4282-4B03-AB6B-4B55BB5A5E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485C833A-4CAA-4628-90AF-765B4D9CD7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AB238B6B-BE4A-43D5-9BF4-F25E4B1102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22A3114-5712-45A9-8D29-C017CBA9C4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B92AC81A-C7E1-484B-8CE8-35C3B082F2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1F04CC80-0868-47FF-81E3-284C107F9E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7557CA5F-0383-45CC-ABD6-3F13DF5C11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90AA14ED-4772-4347-AB17-45AE5F2450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E3A0F7B3-4CF0-4247-84C0-6588F359D9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1084963C-5EA9-4967-9241-33487A7F94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4A92CEED-BBF5-4D27-BAEF-3CB7750A1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FE7A7AD6-5681-4FC3-8C0D-39608A2D15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5A1DD085-9573-46D7-96D8-FB79FAF0C3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4A9B4107-3EEB-48E9-968B-A0A731458B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109B0A4-ED54-4DED-96E6-820DD63248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A8C6847A-91A4-4A9B-B064-11CF6443AA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C85C9753-33A0-4817-9B8C-3E8A6CC4B3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9315F3C9-3634-4926-8C56-00168B1A71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F28382E8-33D6-429A-B585-9579AA2EFA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21499034-1E36-46FE-AB69-42EBD104BA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78480B4D-FB9B-4DC7-BF42-94946CF130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a:extLst>
                <a:ext uri="{FF2B5EF4-FFF2-40B4-BE49-F238E27FC236}">
                  <a16:creationId xmlns:a16="http://schemas.microsoft.com/office/drawing/2014/main" id="{83412C15-B417-4C20-A798-77F6B5BFD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EC03EF63-B185-48A4-9905-A9BBA70F50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400FC753-51FF-49B1-AE2F-C9BAAFD0B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22">
              <a:extLst>
                <a:ext uri="{FF2B5EF4-FFF2-40B4-BE49-F238E27FC236}">
                  <a16:creationId xmlns:a16="http://schemas.microsoft.com/office/drawing/2014/main" id="{17B242DE-F1CC-479B-97B0-05C00AD52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338455-991A-4916-AD34-2C870B6DE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Başlık 1">
            <a:extLst>
              <a:ext uri="{FF2B5EF4-FFF2-40B4-BE49-F238E27FC236}">
                <a16:creationId xmlns:a16="http://schemas.microsoft.com/office/drawing/2014/main" id="{F1739AB8-70F4-48C6-8130-217BB90A3BB8}"/>
              </a:ext>
            </a:extLst>
          </p:cNvPr>
          <p:cNvSpPr>
            <a:spLocks noGrp="1"/>
          </p:cNvSpPr>
          <p:nvPr>
            <p:ph type="title"/>
          </p:nvPr>
        </p:nvSpPr>
        <p:spPr>
          <a:xfrm>
            <a:off x="888631" y="2358391"/>
            <a:ext cx="3498979" cy="2453676"/>
          </a:xfrm>
        </p:spPr>
        <p:txBody>
          <a:bodyPr>
            <a:normAutofit/>
          </a:bodyPr>
          <a:lstStyle/>
          <a:p>
            <a:pPr algn="ctr"/>
            <a:r>
              <a:rPr lang="en-US" sz="3600" b="1">
                <a:solidFill>
                  <a:srgbClr val="FFFFFE"/>
                </a:solidFill>
                <a:latin typeface="Arial Narrow" panose="020B0606020202030204" pitchFamily="34" charset="0"/>
              </a:rPr>
              <a:t>What are the effects on humans?</a:t>
            </a:r>
            <a:endParaRPr lang="tr-TR" sz="3600" b="1">
              <a:solidFill>
                <a:srgbClr val="FFFFFE"/>
              </a:solidFill>
              <a:latin typeface="Arial Narrow" panose="020B0606020202030204" pitchFamily="34" charset="0"/>
            </a:endParaRPr>
          </a:p>
        </p:txBody>
      </p:sp>
      <p:sp useBgFill="1">
        <p:nvSpPr>
          <p:cNvPr id="39" name="Rectangle 38">
            <a:extLst>
              <a:ext uri="{FF2B5EF4-FFF2-40B4-BE49-F238E27FC236}">
                <a16:creationId xmlns:a16="http://schemas.microsoft.com/office/drawing/2014/main" id="{800324C0-3F86-4ACD-945B-4AD842C9C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4" y="803186"/>
            <a:ext cx="6269015" cy="297831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F8ABCE90-34BA-4DD6-BDDB-5E4ED6118431}"/>
              </a:ext>
            </a:extLst>
          </p:cNvPr>
          <p:cNvPicPr>
            <a:picLocks noChangeAspect="1"/>
          </p:cNvPicPr>
          <p:nvPr/>
        </p:nvPicPr>
        <p:blipFill>
          <a:blip r:embed="rId2"/>
          <a:stretch>
            <a:fillRect/>
          </a:stretch>
        </p:blipFill>
        <p:spPr>
          <a:xfrm>
            <a:off x="6667151" y="266700"/>
            <a:ext cx="3413474" cy="2653976"/>
          </a:xfrm>
          <a:prstGeom prst="rect">
            <a:avLst/>
          </a:prstGeom>
          <a:ln w="9525">
            <a:noFill/>
          </a:ln>
        </p:spPr>
      </p:pic>
      <p:sp>
        <p:nvSpPr>
          <p:cNvPr id="3" name="İçerik Yer Tutucusu 2">
            <a:extLst>
              <a:ext uri="{FF2B5EF4-FFF2-40B4-BE49-F238E27FC236}">
                <a16:creationId xmlns:a16="http://schemas.microsoft.com/office/drawing/2014/main" id="{B912D090-19D3-4D99-9A02-25C7D97D71AF}"/>
              </a:ext>
            </a:extLst>
          </p:cNvPr>
          <p:cNvSpPr>
            <a:spLocks noGrp="1"/>
          </p:cNvSpPr>
          <p:nvPr>
            <p:ph idx="1"/>
          </p:nvPr>
        </p:nvSpPr>
        <p:spPr>
          <a:xfrm>
            <a:off x="5118447" y="2473377"/>
            <a:ext cx="6306791" cy="4370335"/>
          </a:xfrm>
        </p:spPr>
        <p:txBody>
          <a:bodyPr anchor="ctr">
            <a:normAutofit/>
          </a:bodyPr>
          <a:lstStyle/>
          <a:p>
            <a:r>
              <a:rPr lang="en-US" sz="2000" dirty="0">
                <a:latin typeface="Arial Narrow" panose="020B0606020202030204" pitchFamily="34" charset="0"/>
              </a:rPr>
              <a:t>You know that safety is very important for people, this production provide this so people can act more relax.</a:t>
            </a:r>
            <a:endParaRPr lang="tr-TR" sz="2000" dirty="0">
              <a:latin typeface="Arial Narrow" panose="020B0606020202030204" pitchFamily="34" charset="0"/>
            </a:endParaRPr>
          </a:p>
          <a:p>
            <a:r>
              <a:rPr lang="en-US" sz="2000" dirty="0">
                <a:latin typeface="Arial Narrow" panose="020B0606020202030204" pitchFamily="34" charset="0"/>
              </a:rPr>
              <a:t>Parents send their children to school and they can feel more safety and relax about their children because of HawkEye.</a:t>
            </a:r>
            <a:endParaRPr lang="tr-TR" sz="2000" dirty="0">
              <a:latin typeface="Arial Narrow" panose="020B0606020202030204" pitchFamily="34" charset="0"/>
            </a:endParaRPr>
          </a:p>
          <a:p>
            <a:r>
              <a:rPr lang="en-US" sz="2000" dirty="0">
                <a:latin typeface="Arial Narrow" panose="020B0606020202030204" pitchFamily="34" charset="0"/>
              </a:rPr>
              <a:t>Teachers do not have to wait near the students in exam or teacher do not have to </a:t>
            </a:r>
            <a:r>
              <a:rPr lang="en-US" sz="2000" dirty="0" err="1">
                <a:latin typeface="Arial Narrow" panose="020B0606020202030204" pitchFamily="34" charset="0"/>
              </a:rPr>
              <a:t>attendence</a:t>
            </a:r>
            <a:r>
              <a:rPr lang="en-US" sz="2000" dirty="0">
                <a:latin typeface="Arial Narrow" panose="020B0606020202030204" pitchFamily="34" charset="0"/>
              </a:rPr>
              <a:t>.</a:t>
            </a:r>
            <a:endParaRPr lang="tr-TR" sz="2000" dirty="0">
              <a:latin typeface="Arial Narrow" panose="020B0606020202030204" pitchFamily="34" charset="0"/>
            </a:endParaRPr>
          </a:p>
          <a:p>
            <a:r>
              <a:rPr lang="en-US" sz="2000" dirty="0">
                <a:latin typeface="Arial Narrow" panose="020B0606020202030204" pitchFamily="34" charset="0"/>
              </a:rPr>
              <a:t>On the other hand People will not be uneasy on the </a:t>
            </a:r>
            <a:r>
              <a:rPr lang="en-US" sz="2000" dirty="0" err="1">
                <a:latin typeface="Arial Narrow" panose="020B0606020202030204" pitchFamily="34" charset="0"/>
              </a:rPr>
              <a:t>streets.Like</a:t>
            </a:r>
            <a:r>
              <a:rPr lang="en-US" sz="2000" dirty="0">
                <a:latin typeface="Arial Narrow" panose="020B0606020202030204" pitchFamily="34" charset="0"/>
              </a:rPr>
              <a:t> I said people can feel more comfortable when going outside.</a:t>
            </a:r>
          </a:p>
          <a:p>
            <a:endParaRPr lang="tr-TR" sz="1300" dirty="0"/>
          </a:p>
        </p:txBody>
      </p:sp>
    </p:spTree>
    <p:extLst>
      <p:ext uri="{BB962C8B-B14F-4D97-AF65-F5344CB8AC3E}">
        <p14:creationId xmlns:p14="http://schemas.microsoft.com/office/powerpoint/2010/main" val="2021235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8A6700-F539-4208-81EF-1DBECA3BC386}"/>
              </a:ext>
            </a:extLst>
          </p:cNvPr>
          <p:cNvSpPr>
            <a:spLocks noGrp="1"/>
          </p:cNvSpPr>
          <p:nvPr>
            <p:ph type="title"/>
          </p:nvPr>
        </p:nvSpPr>
        <p:spPr>
          <a:xfrm>
            <a:off x="805542" y="804334"/>
            <a:ext cx="6387102" cy="1325563"/>
          </a:xfrm>
        </p:spPr>
        <p:txBody>
          <a:bodyPr>
            <a:normAutofit/>
          </a:bodyPr>
          <a:lstStyle/>
          <a:p>
            <a:r>
              <a:rPr lang="tr-TR" sz="4000" b="1" dirty="0">
                <a:latin typeface="Arial Narrow" panose="020B0606020202030204" pitchFamily="34" charset="0"/>
              </a:rPr>
              <a:t>Price </a:t>
            </a:r>
            <a:r>
              <a:rPr lang="tr-TR" sz="4000" b="1" dirty="0" err="1">
                <a:latin typeface="Arial Narrow" panose="020B0606020202030204" pitchFamily="34" charset="0"/>
              </a:rPr>
              <a:t>and</a:t>
            </a:r>
            <a:r>
              <a:rPr lang="tr-TR" sz="4000" b="1" dirty="0">
                <a:latin typeface="Arial Narrow" panose="020B0606020202030204" pitchFamily="34" charset="0"/>
              </a:rPr>
              <a:t> </a:t>
            </a:r>
            <a:r>
              <a:rPr lang="tr-TR" sz="4000" b="1" dirty="0" err="1">
                <a:latin typeface="Arial Narrow" panose="020B0606020202030204" pitchFamily="34" charset="0"/>
              </a:rPr>
              <a:t>Place</a:t>
            </a:r>
            <a:endParaRPr lang="tr-TR" sz="4000" b="1" dirty="0">
              <a:latin typeface="Arial Narrow" panose="020B0606020202030204" pitchFamily="34" charset="0"/>
            </a:endParaRPr>
          </a:p>
        </p:txBody>
      </p:sp>
      <p:sp>
        <p:nvSpPr>
          <p:cNvPr id="3" name="İçerik Yer Tutucusu 2">
            <a:extLst>
              <a:ext uri="{FF2B5EF4-FFF2-40B4-BE49-F238E27FC236}">
                <a16:creationId xmlns:a16="http://schemas.microsoft.com/office/drawing/2014/main" id="{04E628FB-C614-4122-B44E-3FACF631B3B8}"/>
              </a:ext>
            </a:extLst>
          </p:cNvPr>
          <p:cNvSpPr>
            <a:spLocks noGrp="1"/>
          </p:cNvSpPr>
          <p:nvPr>
            <p:ph idx="1"/>
          </p:nvPr>
        </p:nvSpPr>
        <p:spPr>
          <a:xfrm>
            <a:off x="805542" y="2871982"/>
            <a:ext cx="6382657" cy="3181684"/>
          </a:xfrm>
        </p:spPr>
        <p:txBody>
          <a:bodyPr anchor="t">
            <a:normAutofit/>
          </a:bodyPr>
          <a:lstStyle/>
          <a:p>
            <a:r>
              <a:rPr lang="en-US" sz="2000" dirty="0">
                <a:latin typeface="Arial Narrow" panose="020B0606020202030204" pitchFamily="34" charset="0"/>
              </a:rPr>
              <a:t>The usage area of our product will be mostly schools. Since the product will be sold to school, we have compared its pricing with security cameras.</a:t>
            </a:r>
            <a:endParaRPr lang="tr-TR" sz="2000" dirty="0">
              <a:latin typeface="Arial Narrow" panose="020B0606020202030204" pitchFamily="34" charset="0"/>
            </a:endParaRPr>
          </a:p>
          <a:p>
            <a:endParaRPr lang="en-US" sz="2000" dirty="0">
              <a:latin typeface="Arial Narrow" panose="020B0606020202030204" pitchFamily="34" charset="0"/>
            </a:endParaRPr>
          </a:p>
          <a:p>
            <a:r>
              <a:rPr lang="en-US" sz="2000" dirty="0">
                <a:latin typeface="Arial Narrow" panose="020B0606020202030204" pitchFamily="34" charset="0"/>
              </a:rPr>
              <a:t> However, since our product will have superior and digital features compared to security cameras, the price will be higher than them.</a:t>
            </a:r>
          </a:p>
          <a:p>
            <a:endParaRPr lang="tr-TR" sz="1800" dirty="0"/>
          </a:p>
        </p:txBody>
      </p:sp>
      <p:sp>
        <p:nvSpPr>
          <p:cNvPr id="14" name="Rectangle 9">
            <a:extLst>
              <a:ext uri="{FF2B5EF4-FFF2-40B4-BE49-F238E27FC236}">
                <a16:creationId xmlns:a16="http://schemas.microsoft.com/office/drawing/2014/main" id="{61445B8C-D724-4F73-AB77-3CCE4E822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Resim 4">
            <a:extLst>
              <a:ext uri="{FF2B5EF4-FFF2-40B4-BE49-F238E27FC236}">
                <a16:creationId xmlns:a16="http://schemas.microsoft.com/office/drawing/2014/main" id="{DBBEB3E1-E769-4509-AAEF-36FAF64A2B68}"/>
              </a:ext>
            </a:extLst>
          </p:cNvPr>
          <p:cNvPicPr>
            <a:picLocks noChangeAspect="1"/>
          </p:cNvPicPr>
          <p:nvPr/>
        </p:nvPicPr>
        <p:blipFill>
          <a:blip r:embed="rId2"/>
          <a:stretch>
            <a:fillRect/>
          </a:stretch>
        </p:blipFill>
        <p:spPr>
          <a:xfrm>
            <a:off x="8118210" y="342696"/>
            <a:ext cx="3507729" cy="2779875"/>
          </a:xfrm>
          <a:prstGeom prst="rect">
            <a:avLst/>
          </a:prstGeom>
        </p:spPr>
      </p:pic>
      <p:cxnSp>
        <p:nvCxnSpPr>
          <p:cNvPr id="15" name="Straight Connector 11">
            <a:extLst>
              <a:ext uri="{FF2B5EF4-FFF2-40B4-BE49-F238E27FC236}">
                <a16:creationId xmlns:a16="http://schemas.microsoft.com/office/drawing/2014/main" id="{99905336-A7CD-4C75-9E77-C704674F40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1E8D220E-77EF-4A8B-9D45-09F2C15E58D9}"/>
              </a:ext>
            </a:extLst>
          </p:cNvPr>
          <p:cNvPicPr>
            <a:picLocks noChangeAspect="1"/>
          </p:cNvPicPr>
          <p:nvPr/>
        </p:nvPicPr>
        <p:blipFill>
          <a:blip r:embed="rId3"/>
          <a:stretch>
            <a:fillRect/>
          </a:stretch>
        </p:blipFill>
        <p:spPr>
          <a:xfrm>
            <a:off x="8401243" y="3735414"/>
            <a:ext cx="2941664" cy="2779874"/>
          </a:xfrm>
          <a:prstGeom prst="rect">
            <a:avLst/>
          </a:prstGeom>
        </p:spPr>
      </p:pic>
    </p:spTree>
    <p:extLst>
      <p:ext uri="{BB962C8B-B14F-4D97-AF65-F5344CB8AC3E}">
        <p14:creationId xmlns:p14="http://schemas.microsoft.com/office/powerpoint/2010/main" val="292388259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CA7354F-3324-4A50-8AA3-0F96C38AA600}"/>
              </a:ext>
            </a:extLst>
          </p:cNvPr>
          <p:cNvSpPr>
            <a:spLocks noGrp="1"/>
          </p:cNvSpPr>
          <p:nvPr>
            <p:ph idx="1"/>
          </p:nvPr>
        </p:nvSpPr>
        <p:spPr>
          <a:xfrm>
            <a:off x="630781" y="2173575"/>
            <a:ext cx="6884287" cy="4434728"/>
          </a:xfrm>
        </p:spPr>
        <p:txBody>
          <a:bodyPr anchor="t">
            <a:normAutofit/>
          </a:bodyPr>
          <a:lstStyle/>
          <a:p>
            <a:r>
              <a:rPr lang="en-US" sz="2000" dirty="0">
                <a:latin typeface="Arial Narrow" panose="020B0606020202030204" pitchFamily="34" charset="0"/>
              </a:rPr>
              <a:t>So our product will be high priced and high quality. According to our researches, the total cost of our product is 330 TL. </a:t>
            </a:r>
            <a:endParaRPr lang="tr-TR" sz="2000" dirty="0">
              <a:latin typeface="Arial Narrow" panose="020B0606020202030204" pitchFamily="34" charset="0"/>
            </a:endParaRPr>
          </a:p>
          <a:p>
            <a:pPr marL="0" indent="0">
              <a:buNone/>
            </a:pPr>
            <a:endParaRPr lang="tr-TR" sz="2000" dirty="0">
              <a:latin typeface="Arial Narrow" panose="020B0606020202030204" pitchFamily="34" charset="0"/>
            </a:endParaRPr>
          </a:p>
          <a:p>
            <a:r>
              <a:rPr lang="en-US" sz="2000" dirty="0">
                <a:latin typeface="Arial Narrow" panose="020B0606020202030204" pitchFamily="34" charset="0"/>
              </a:rPr>
              <a:t>Accordingly, our product’s initial sales price will be 499 TL. </a:t>
            </a:r>
            <a:endParaRPr lang="tr-TR" sz="2000" dirty="0">
              <a:latin typeface="Arial Narrow" panose="020B0606020202030204" pitchFamily="34" charset="0"/>
            </a:endParaRPr>
          </a:p>
          <a:p>
            <a:endParaRPr lang="tr-TR" sz="2000" dirty="0">
              <a:latin typeface="Arial Narrow" panose="020B0606020202030204" pitchFamily="34" charset="0"/>
            </a:endParaRPr>
          </a:p>
          <a:p>
            <a:r>
              <a:rPr lang="en-US" sz="2000" dirty="0">
                <a:latin typeface="Arial Narrow" panose="020B0606020202030204" pitchFamily="34" charset="0"/>
              </a:rPr>
              <a:t>The sales points of our product will be sold in technology stores as well as in </a:t>
            </a:r>
            <a:r>
              <a:rPr lang="en-US" sz="2000" dirty="0" err="1">
                <a:latin typeface="Arial Narrow" panose="020B0606020202030204" pitchFamily="34" charset="0"/>
              </a:rPr>
              <a:t>majör</a:t>
            </a:r>
            <a:r>
              <a:rPr lang="en-US" sz="2000" dirty="0">
                <a:latin typeface="Arial Narrow" panose="020B0606020202030204" pitchFamily="34" charset="0"/>
              </a:rPr>
              <a:t> markets such as Macro Center and </a:t>
            </a:r>
            <a:r>
              <a:rPr lang="en-US" sz="2000" dirty="0" err="1">
                <a:latin typeface="Arial Narrow" panose="020B0606020202030204" pitchFamily="34" charset="0"/>
              </a:rPr>
              <a:t>Migros</a:t>
            </a:r>
            <a:r>
              <a:rPr lang="en-US" sz="2000" dirty="0">
                <a:latin typeface="Arial Narrow" panose="020B0606020202030204" pitchFamily="34" charset="0"/>
              </a:rPr>
              <a:t>.</a:t>
            </a:r>
          </a:p>
          <a:p>
            <a:endParaRPr lang="tr-TR" sz="1800" dirty="0"/>
          </a:p>
        </p:txBody>
      </p:sp>
      <p:sp>
        <p:nvSpPr>
          <p:cNvPr id="14" name="Freeform: Shape 9">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Resim 3">
            <a:extLst>
              <a:ext uri="{FF2B5EF4-FFF2-40B4-BE49-F238E27FC236}">
                <a16:creationId xmlns:a16="http://schemas.microsoft.com/office/drawing/2014/main" id="{AFEA9DA0-67E0-4DAB-B568-442A4D3708A6}"/>
              </a:ext>
            </a:extLst>
          </p:cNvPr>
          <p:cNvPicPr>
            <a:picLocks noChangeAspect="1"/>
          </p:cNvPicPr>
          <p:nvPr/>
        </p:nvPicPr>
        <p:blipFill rotWithShape="1">
          <a:blip r:embed="rId2"/>
          <a:srcRect l="867" r="1333" b="-2"/>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5" name="Freeform: Shape 11">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Resim 4">
            <a:extLst>
              <a:ext uri="{FF2B5EF4-FFF2-40B4-BE49-F238E27FC236}">
                <a16:creationId xmlns:a16="http://schemas.microsoft.com/office/drawing/2014/main" id="{EECB0D18-DDD4-4D3F-BFB7-B4051B45E5DC}"/>
              </a:ext>
            </a:extLst>
          </p:cNvPr>
          <p:cNvPicPr>
            <a:picLocks noChangeAspect="1"/>
          </p:cNvPicPr>
          <p:nvPr/>
        </p:nvPicPr>
        <p:blipFill rotWithShape="1">
          <a:blip r:embed="rId3"/>
          <a:srcRect l="13925" r="9488" b="1"/>
          <a:stretch/>
        </p:blipFill>
        <p:spPr>
          <a:xfrm>
            <a:off x="8768825" y="408213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34591615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9920C578-0B38-4998-9D1E-675208289BFA}"/>
              </a:ext>
            </a:extLst>
          </p:cNvPr>
          <p:cNvPicPr>
            <a:picLocks noChangeAspect="1"/>
          </p:cNvPicPr>
          <p:nvPr/>
        </p:nvPicPr>
        <p:blipFill rotWithShape="1">
          <a:blip r:embed="rId2"/>
          <a:srcRect r="18223" b="1"/>
          <a:stretch/>
        </p:blipFill>
        <p:spPr>
          <a:xfrm>
            <a:off x="-1" y="10"/>
            <a:ext cx="12192000" cy="6857990"/>
          </a:xfrm>
          <a:prstGeom prst="rect">
            <a:avLst/>
          </a:prstGeom>
        </p:spPr>
      </p:pic>
      <p:sp>
        <p:nvSpPr>
          <p:cNvPr id="1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6AE32708-1654-4D80-AFFA-963BE741B9F3}"/>
              </a:ext>
            </a:extLst>
          </p:cNvPr>
          <p:cNvSpPr>
            <a:spLocks noGrp="1"/>
          </p:cNvSpPr>
          <p:nvPr>
            <p:ph idx="1"/>
          </p:nvPr>
        </p:nvSpPr>
        <p:spPr>
          <a:xfrm>
            <a:off x="180742" y="3207896"/>
            <a:ext cx="5275677" cy="3114330"/>
          </a:xfrm>
        </p:spPr>
        <p:txBody>
          <a:bodyPr anchor="ctr">
            <a:normAutofit/>
          </a:bodyPr>
          <a:lstStyle/>
          <a:p>
            <a:r>
              <a:rPr lang="en-US" sz="2000" dirty="0">
                <a:latin typeface="Arial Narrow" panose="020B0606020202030204" pitchFamily="34" charset="0"/>
              </a:rPr>
              <a:t>Since the size of our product is small and there is no limitation on the usage time, the cost of storing it will be low. </a:t>
            </a:r>
            <a:endParaRPr lang="tr-TR" sz="2000" dirty="0">
              <a:latin typeface="Arial Narrow" panose="020B0606020202030204" pitchFamily="34" charset="0"/>
            </a:endParaRPr>
          </a:p>
          <a:p>
            <a:r>
              <a:rPr lang="en-US" sz="2000" dirty="0">
                <a:latin typeface="Arial Narrow" panose="020B0606020202030204" pitchFamily="34" charset="0"/>
              </a:rPr>
              <a:t>We decided to have the main warehouse in </a:t>
            </a:r>
            <a:r>
              <a:rPr lang="en-US" sz="2000" dirty="0" err="1">
                <a:latin typeface="Arial Narrow" panose="020B0606020202030204" pitchFamily="34" charset="0"/>
              </a:rPr>
              <a:t>Maltepe</a:t>
            </a:r>
            <a:r>
              <a:rPr lang="en-US" sz="2000" dirty="0">
                <a:latin typeface="Arial Narrow" panose="020B0606020202030204" pitchFamily="34" charset="0"/>
              </a:rPr>
              <a:t> due to both logistical cost and population distribution. </a:t>
            </a:r>
            <a:endParaRPr lang="tr-TR" sz="2000" dirty="0">
              <a:latin typeface="Arial Narrow" panose="020B0606020202030204" pitchFamily="34" charset="0"/>
            </a:endParaRPr>
          </a:p>
        </p:txBody>
      </p:sp>
    </p:spTree>
    <p:extLst>
      <p:ext uri="{BB962C8B-B14F-4D97-AF65-F5344CB8AC3E}">
        <p14:creationId xmlns:p14="http://schemas.microsoft.com/office/powerpoint/2010/main" val="3667991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B369DC1-7E20-4776-9AE0-518EDD2DD274}"/>
              </a:ext>
            </a:extLst>
          </p:cNvPr>
          <p:cNvSpPr>
            <a:spLocks noGrp="1"/>
          </p:cNvSpPr>
          <p:nvPr>
            <p:ph idx="1"/>
          </p:nvPr>
        </p:nvSpPr>
        <p:spPr>
          <a:xfrm>
            <a:off x="511277" y="2102036"/>
            <a:ext cx="5820780" cy="4018543"/>
          </a:xfrm>
        </p:spPr>
        <p:txBody>
          <a:bodyPr anchor="t">
            <a:normAutofit/>
          </a:bodyPr>
          <a:lstStyle/>
          <a:p>
            <a:r>
              <a:rPr lang="en-US" sz="2000" dirty="0">
                <a:latin typeface="Arial Narrow" panose="020B0606020202030204" pitchFamily="34" charset="0"/>
              </a:rPr>
              <a:t>This transportation from the main warehouse to Anatolia, Trakya and </a:t>
            </a:r>
            <a:r>
              <a:rPr lang="en-US" sz="2000" dirty="0" err="1">
                <a:latin typeface="Arial Narrow" panose="020B0606020202030204" pitchFamily="34" charset="0"/>
              </a:rPr>
              <a:t>Ege</a:t>
            </a:r>
            <a:r>
              <a:rPr lang="en-US" sz="2000" dirty="0">
                <a:latin typeface="Arial Narrow" panose="020B0606020202030204" pitchFamily="34" charset="0"/>
              </a:rPr>
              <a:t> region will be much more advantageous than other places in terms of transportation conditions and fees. </a:t>
            </a:r>
            <a:endParaRPr lang="tr-TR" sz="2000" dirty="0">
              <a:latin typeface="Arial Narrow" panose="020B0606020202030204" pitchFamily="34" charset="0"/>
            </a:endParaRPr>
          </a:p>
          <a:p>
            <a:endParaRPr lang="tr-TR" sz="2000" dirty="0">
              <a:latin typeface="Arial Narrow" panose="020B0606020202030204" pitchFamily="34" charset="0"/>
            </a:endParaRPr>
          </a:p>
          <a:p>
            <a:r>
              <a:rPr lang="en-US" sz="2000" dirty="0">
                <a:latin typeface="Arial Narrow" panose="020B0606020202030204" pitchFamily="34" charset="0"/>
              </a:rPr>
              <a:t>In addition, due to its close proximity to </a:t>
            </a:r>
            <a:r>
              <a:rPr lang="en-US" sz="2000" dirty="0" err="1">
                <a:latin typeface="Arial Narrow" panose="020B0606020202030204" pitchFamily="34" charset="0"/>
              </a:rPr>
              <a:t>Sabiha</a:t>
            </a:r>
            <a:r>
              <a:rPr lang="en-US" sz="2000" dirty="0">
                <a:latin typeface="Arial Narrow" panose="020B0606020202030204" pitchFamily="34" charset="0"/>
              </a:rPr>
              <a:t> </a:t>
            </a:r>
            <a:r>
              <a:rPr lang="en-US" sz="2000" dirty="0" err="1">
                <a:latin typeface="Arial Narrow" panose="020B0606020202030204" pitchFamily="34" charset="0"/>
              </a:rPr>
              <a:t>Gokcen</a:t>
            </a:r>
            <a:r>
              <a:rPr lang="en-US" sz="2000" dirty="0">
                <a:latin typeface="Arial Narrow" panose="020B0606020202030204" pitchFamily="34" charset="0"/>
              </a:rPr>
              <a:t> Airport, Tuzla Marina and </a:t>
            </a:r>
            <a:r>
              <a:rPr lang="en-US" sz="2000" dirty="0" err="1">
                <a:latin typeface="Arial Narrow" panose="020B0606020202030204" pitchFamily="34" charset="0"/>
              </a:rPr>
              <a:t>Pendik</a:t>
            </a:r>
            <a:r>
              <a:rPr lang="en-US" sz="2000" dirty="0">
                <a:latin typeface="Arial Narrow" panose="020B0606020202030204" pitchFamily="34" charset="0"/>
              </a:rPr>
              <a:t> Railway Station, shipments to abroad will be easy and cost-effective.</a:t>
            </a:r>
          </a:p>
          <a:p>
            <a:endParaRPr lang="tr-TR" sz="1800" dirty="0"/>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Resim 3" descr="açık hava, uçak, geniş, ulaşım içeren bir resim&#10;&#10;Açıklama otomatik olarak oluşturuldu">
            <a:extLst>
              <a:ext uri="{FF2B5EF4-FFF2-40B4-BE49-F238E27FC236}">
                <a16:creationId xmlns:a16="http://schemas.microsoft.com/office/drawing/2014/main" id="{7E35E1CA-F0A9-44E3-AF65-F6E47F14DDD6}"/>
              </a:ext>
            </a:extLst>
          </p:cNvPr>
          <p:cNvPicPr>
            <a:picLocks noChangeAspect="1"/>
          </p:cNvPicPr>
          <p:nvPr/>
        </p:nvPicPr>
        <p:blipFill rotWithShape="1">
          <a:blip r:embed="rId2"/>
          <a:srcRect l="47084" r="8648"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7651090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17">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8586646-1540-4349-9CAF-3ADD1395B303}"/>
              </a:ext>
            </a:extLst>
          </p:cNvPr>
          <p:cNvSpPr>
            <a:spLocks noGrp="1"/>
          </p:cNvSpPr>
          <p:nvPr>
            <p:ph type="title"/>
          </p:nvPr>
        </p:nvSpPr>
        <p:spPr>
          <a:xfrm>
            <a:off x="930730" y="108502"/>
            <a:ext cx="4887685" cy="1777419"/>
          </a:xfrm>
        </p:spPr>
        <p:txBody>
          <a:bodyPr anchor="b">
            <a:normAutofit/>
          </a:bodyPr>
          <a:lstStyle/>
          <a:p>
            <a:r>
              <a:rPr lang="tr-TR" sz="4000" b="1" dirty="0" err="1">
                <a:latin typeface="Arial Narrow" panose="020B0606020202030204" pitchFamily="34" charset="0"/>
              </a:rPr>
              <a:t>Digital</a:t>
            </a:r>
            <a:r>
              <a:rPr lang="tr-TR" sz="4000" b="1" dirty="0">
                <a:latin typeface="Arial Narrow" panose="020B0606020202030204" pitchFamily="34" charset="0"/>
              </a:rPr>
              <a:t> Marketing </a:t>
            </a:r>
          </a:p>
        </p:txBody>
      </p:sp>
      <p:sp>
        <p:nvSpPr>
          <p:cNvPr id="3" name="İçerik Yer Tutucusu 2">
            <a:extLst>
              <a:ext uri="{FF2B5EF4-FFF2-40B4-BE49-F238E27FC236}">
                <a16:creationId xmlns:a16="http://schemas.microsoft.com/office/drawing/2014/main" id="{C9E5FF52-4FE1-4294-82DF-8BD73596EAB3}"/>
              </a:ext>
            </a:extLst>
          </p:cNvPr>
          <p:cNvSpPr>
            <a:spLocks noGrp="1"/>
          </p:cNvSpPr>
          <p:nvPr>
            <p:ph idx="1"/>
          </p:nvPr>
        </p:nvSpPr>
        <p:spPr>
          <a:xfrm>
            <a:off x="841248" y="2894530"/>
            <a:ext cx="4887685" cy="3209544"/>
          </a:xfrm>
        </p:spPr>
        <p:txBody>
          <a:bodyPr anchor="t">
            <a:normAutofit/>
          </a:bodyPr>
          <a:lstStyle/>
          <a:p>
            <a:r>
              <a:rPr lang="en-US" sz="2000">
                <a:latin typeface="Arial Narrow" panose="020B0606020202030204" pitchFamily="34" charset="0"/>
              </a:rPr>
              <a:t>As in any application, site, idea, etc., you must market your project when it is completed.</a:t>
            </a:r>
          </a:p>
          <a:p>
            <a:endParaRPr lang="en-US" sz="2000">
              <a:latin typeface="Arial Narrow" panose="020B0606020202030204" pitchFamily="34" charset="0"/>
            </a:endParaRPr>
          </a:p>
          <a:p>
            <a:r>
              <a:rPr lang="en-US" sz="2000">
                <a:latin typeface="Arial Narrow" panose="020B0606020202030204" pitchFamily="34" charset="0"/>
              </a:rPr>
              <a:t>In our project, we did not actually build something, but in return we created websites to communicate and decided to market these sites.</a:t>
            </a:r>
          </a:p>
          <a:p>
            <a:endParaRPr lang="tr-TR" sz="2000"/>
          </a:p>
        </p:txBody>
      </p:sp>
      <p:cxnSp>
        <p:nvCxnSpPr>
          <p:cNvPr id="20" name="Straight Connector 19">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16C90B51-E7F9-49F4-BE28-1B0F0E15F608}"/>
              </a:ext>
            </a:extLst>
          </p:cNvPr>
          <p:cNvPicPr>
            <a:picLocks noChangeAspect="1"/>
          </p:cNvPicPr>
          <p:nvPr/>
        </p:nvPicPr>
        <p:blipFill rotWithShape="1">
          <a:blip r:embed="rId2"/>
          <a:srcRect l="29954" r="10396" b="-1"/>
          <a:stretch/>
        </p:blipFill>
        <p:spPr>
          <a:xfrm>
            <a:off x="6749145" y="573678"/>
            <a:ext cx="5103206" cy="5710645"/>
          </a:xfrm>
          <a:prstGeom prst="rect">
            <a:avLst/>
          </a:prstGeom>
        </p:spPr>
      </p:pic>
    </p:spTree>
    <p:extLst>
      <p:ext uri="{BB962C8B-B14F-4D97-AF65-F5344CB8AC3E}">
        <p14:creationId xmlns:p14="http://schemas.microsoft.com/office/powerpoint/2010/main" val="264915770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53093A2-BEA9-4055-96AA-C5DA22C2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08212BA-F91F-44D8-8C27-0C85CB860FF7}"/>
              </a:ext>
            </a:extLst>
          </p:cNvPr>
          <p:cNvSpPr>
            <a:spLocks noGrp="1"/>
          </p:cNvSpPr>
          <p:nvPr>
            <p:ph type="title"/>
          </p:nvPr>
        </p:nvSpPr>
        <p:spPr>
          <a:xfrm>
            <a:off x="1478324" y="739997"/>
            <a:ext cx="5370569" cy="1238689"/>
          </a:xfrm>
        </p:spPr>
        <p:txBody>
          <a:bodyPr anchor="b">
            <a:normAutofit/>
          </a:bodyPr>
          <a:lstStyle/>
          <a:p>
            <a:r>
              <a:rPr lang="tr-TR" sz="4000" b="1" dirty="0" err="1">
                <a:latin typeface="Arial Narrow" panose="020B0606020202030204" pitchFamily="34" charset="0"/>
              </a:rPr>
              <a:t>HawkEye’s</a:t>
            </a:r>
            <a:r>
              <a:rPr lang="tr-TR" sz="4000" b="1" dirty="0">
                <a:latin typeface="Arial Narrow" panose="020B0606020202030204" pitchFamily="34" charset="0"/>
              </a:rPr>
              <a:t> </a:t>
            </a:r>
            <a:r>
              <a:rPr lang="tr-TR" sz="4000" b="1" dirty="0" err="1">
                <a:latin typeface="Arial Narrow" panose="020B0606020202030204" pitchFamily="34" charset="0"/>
              </a:rPr>
              <a:t>Website</a:t>
            </a:r>
            <a:r>
              <a:rPr lang="tr-TR" sz="4000" b="1" dirty="0">
                <a:latin typeface="Arial Narrow" panose="020B0606020202030204" pitchFamily="34" charset="0"/>
              </a:rPr>
              <a:t> </a:t>
            </a:r>
          </a:p>
        </p:txBody>
      </p:sp>
      <p:sp>
        <p:nvSpPr>
          <p:cNvPr id="3" name="İçerik Yer Tutucusu 2">
            <a:extLst>
              <a:ext uri="{FF2B5EF4-FFF2-40B4-BE49-F238E27FC236}">
                <a16:creationId xmlns:a16="http://schemas.microsoft.com/office/drawing/2014/main" id="{25894016-7E06-49E6-A611-F2C987C6CFA3}"/>
              </a:ext>
            </a:extLst>
          </p:cNvPr>
          <p:cNvSpPr>
            <a:spLocks noGrp="1"/>
          </p:cNvSpPr>
          <p:nvPr>
            <p:ph idx="1"/>
          </p:nvPr>
        </p:nvSpPr>
        <p:spPr>
          <a:xfrm>
            <a:off x="422900" y="2503173"/>
            <a:ext cx="6425993" cy="4752284"/>
          </a:xfrm>
        </p:spPr>
        <p:txBody>
          <a:bodyPr anchor="t">
            <a:normAutofit/>
          </a:bodyPr>
          <a:lstStyle/>
          <a:p>
            <a:r>
              <a:rPr lang="en-US" sz="2000" dirty="0">
                <a:latin typeface="Arial Narrow" panose="020B0606020202030204" pitchFamily="34" charset="0"/>
              </a:rPr>
              <a:t>We decided to create a site that supports our idea and makes it easier for us to communicate with all customers. </a:t>
            </a:r>
            <a:endParaRPr lang="tr-TR" sz="2000" dirty="0">
              <a:latin typeface="Arial Narrow" panose="020B0606020202030204" pitchFamily="34" charset="0"/>
            </a:endParaRPr>
          </a:p>
          <a:p>
            <a:endParaRPr lang="tr-TR" sz="2000" dirty="0">
              <a:latin typeface="Arial Narrow" panose="020B0606020202030204" pitchFamily="34" charset="0"/>
            </a:endParaRPr>
          </a:p>
          <a:p>
            <a:r>
              <a:rPr lang="en-US" sz="2000" dirty="0">
                <a:latin typeface="Arial Narrow" panose="020B0606020202030204" pitchFamily="34" charset="0"/>
              </a:rPr>
              <a:t>On the site we explained what is our idea and what are the goals we want to reach, </a:t>
            </a:r>
            <a:r>
              <a:rPr lang="tr-TR" sz="2000" dirty="0">
                <a:latin typeface="Arial Narrow" panose="020B0606020202030204" pitchFamily="34" charset="0"/>
              </a:rPr>
              <a:t>W</a:t>
            </a:r>
            <a:r>
              <a:rPr lang="en-US" sz="2000" dirty="0">
                <a:latin typeface="Arial Narrow" panose="020B0606020202030204" pitchFamily="34" charset="0"/>
              </a:rPr>
              <a:t>e also indicated the place to be our university because it is the place where the idea was born.</a:t>
            </a:r>
            <a:endParaRPr lang="tr-TR" sz="2000" dirty="0">
              <a:latin typeface="Arial Narrow" panose="020B0606020202030204" pitchFamily="34" charset="0"/>
            </a:endParaRPr>
          </a:p>
          <a:p>
            <a:endParaRPr lang="en-US" sz="2000" dirty="0">
              <a:latin typeface="Arial Narrow" panose="020B0606020202030204" pitchFamily="34" charset="0"/>
            </a:endParaRPr>
          </a:p>
          <a:p>
            <a:r>
              <a:rPr lang="en-US" sz="2000" dirty="0">
                <a:latin typeface="Arial Narrow" panose="020B0606020202030204" pitchFamily="34" charset="0"/>
              </a:rPr>
              <a:t>We also put many ways of communication such as email, Instagram, and messages through the site so that we can serve customers in the fastest time.</a:t>
            </a:r>
          </a:p>
          <a:p>
            <a:pPr marL="0" indent="0">
              <a:buNone/>
            </a:pPr>
            <a:endParaRPr lang="tr-TR" sz="1800" dirty="0"/>
          </a:p>
        </p:txBody>
      </p:sp>
      <p:sp>
        <p:nvSpPr>
          <p:cNvPr id="11" name="Rectangle 10">
            <a:extLst>
              <a:ext uri="{FF2B5EF4-FFF2-40B4-BE49-F238E27FC236}">
                <a16:creationId xmlns:a16="http://schemas.microsoft.com/office/drawing/2014/main" id="{0888C27D-5B01-459C-AD27-511C9689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411011" y="1223614"/>
            <a:ext cx="1780985" cy="4407408"/>
          </a:xfrm>
          <a:prstGeom prst="rect">
            <a:avLst/>
          </a:prstGeom>
          <a:solidFill>
            <a:schemeClr val="accent5">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4" name="Resim 3">
            <a:extLst>
              <a:ext uri="{FF2B5EF4-FFF2-40B4-BE49-F238E27FC236}">
                <a16:creationId xmlns:a16="http://schemas.microsoft.com/office/drawing/2014/main" id="{72B2F410-9742-4FE1-95ED-11A0EE8C0F55}"/>
              </a:ext>
            </a:extLst>
          </p:cNvPr>
          <p:cNvPicPr>
            <a:picLocks noChangeAspect="1"/>
          </p:cNvPicPr>
          <p:nvPr/>
        </p:nvPicPr>
        <p:blipFill>
          <a:blip r:embed="rId2"/>
          <a:stretch>
            <a:fillRect/>
          </a:stretch>
        </p:blipFill>
        <p:spPr>
          <a:xfrm>
            <a:off x="6954100" y="2192503"/>
            <a:ext cx="4404044" cy="2466264"/>
          </a:xfrm>
          <a:prstGeom prst="rect">
            <a:avLst/>
          </a:prstGeom>
        </p:spPr>
      </p:pic>
      <p:cxnSp>
        <p:nvCxnSpPr>
          <p:cNvPr id="13" name="Straight Connector 12">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C8C1B1-1BAD-4578-A0B2-9EBF8D69A9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968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2D33873-1064-4D7C-9A4C-704344A0D554}"/>
              </a:ext>
            </a:extLst>
          </p:cNvPr>
          <p:cNvSpPr>
            <a:spLocks noGrp="1"/>
          </p:cNvSpPr>
          <p:nvPr>
            <p:ph type="title"/>
          </p:nvPr>
        </p:nvSpPr>
        <p:spPr>
          <a:xfrm>
            <a:off x="841248" y="320631"/>
            <a:ext cx="4887685" cy="866590"/>
          </a:xfrm>
        </p:spPr>
        <p:txBody>
          <a:bodyPr anchor="b">
            <a:normAutofit/>
          </a:bodyPr>
          <a:lstStyle/>
          <a:p>
            <a:r>
              <a:rPr lang="tr-TR" sz="4000" b="1" dirty="0">
                <a:latin typeface="Arial Narrow" panose="020B0606020202030204" pitchFamily="34" charset="0"/>
              </a:rPr>
              <a:t>QR </a:t>
            </a:r>
            <a:r>
              <a:rPr lang="tr-TR" sz="4000" b="1" dirty="0" err="1">
                <a:latin typeface="Arial Narrow" panose="020B0606020202030204" pitchFamily="34" charset="0"/>
              </a:rPr>
              <a:t>Code</a:t>
            </a:r>
            <a:endParaRPr lang="tr-TR" sz="4000" b="1" dirty="0">
              <a:latin typeface="Arial Narrow" panose="020B0606020202030204" pitchFamily="34" charset="0"/>
            </a:endParaRPr>
          </a:p>
        </p:txBody>
      </p:sp>
      <p:sp>
        <p:nvSpPr>
          <p:cNvPr id="3" name="İçerik Yer Tutucusu 2">
            <a:extLst>
              <a:ext uri="{FF2B5EF4-FFF2-40B4-BE49-F238E27FC236}">
                <a16:creationId xmlns:a16="http://schemas.microsoft.com/office/drawing/2014/main" id="{B7EC1141-464E-444B-9649-C4D823FA176E}"/>
              </a:ext>
            </a:extLst>
          </p:cNvPr>
          <p:cNvSpPr>
            <a:spLocks noGrp="1"/>
          </p:cNvSpPr>
          <p:nvPr>
            <p:ph idx="1"/>
          </p:nvPr>
        </p:nvSpPr>
        <p:spPr>
          <a:xfrm>
            <a:off x="783216" y="1724499"/>
            <a:ext cx="4887685" cy="4596222"/>
          </a:xfrm>
        </p:spPr>
        <p:txBody>
          <a:bodyPr anchor="t">
            <a:normAutofit/>
          </a:bodyPr>
          <a:lstStyle/>
          <a:p>
            <a:r>
              <a:rPr lang="en-US" sz="2000" dirty="0">
                <a:latin typeface="Arial Narrow" panose="020B0606020202030204" pitchFamily="34" charset="0"/>
              </a:rPr>
              <a:t>As always, the QR code is required when we talk about e-marketing. Therefore we had to do some QR codes, we did for Instagram and a site as well, in addition to that we did one to merge them together.</a:t>
            </a:r>
            <a:endParaRPr lang="tr-TR" sz="2000" dirty="0">
              <a:latin typeface="Arial Narrow" panose="020B0606020202030204" pitchFamily="34" charset="0"/>
            </a:endParaRPr>
          </a:p>
          <a:p>
            <a:endParaRPr lang="en-US" sz="2000" dirty="0">
              <a:latin typeface="Arial Narrow" panose="020B0606020202030204" pitchFamily="34" charset="0"/>
            </a:endParaRPr>
          </a:p>
          <a:p>
            <a:r>
              <a:rPr lang="en-US" sz="2000" dirty="0">
                <a:latin typeface="Arial Narrow" panose="020B0606020202030204" pitchFamily="34" charset="0"/>
              </a:rPr>
              <a:t>As studies have indicated, the general majority prefers direct QR codes (i.e. meaning that leads directly to the target) and therefore our focus will be more directed on the two direct codes, but for the indirect code it may be useful to us later in the event that we expand more and we have a lot of accounts in Social Media</a:t>
            </a:r>
            <a:endParaRPr lang="tr-TR" sz="2000" dirty="0">
              <a:latin typeface="Arial Narrow" panose="020B0606020202030204" pitchFamily="34" charset="0"/>
            </a:endParaRPr>
          </a:p>
        </p:txBody>
      </p:sp>
      <p:cxnSp>
        <p:nvCxnSpPr>
          <p:cNvPr id="11" name="Straight Connector 10">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9175B69A-C98D-4015-B806-82876448819F}"/>
              </a:ext>
            </a:extLst>
          </p:cNvPr>
          <p:cNvPicPr>
            <a:picLocks noChangeAspect="1"/>
          </p:cNvPicPr>
          <p:nvPr/>
        </p:nvPicPr>
        <p:blipFill rotWithShape="1">
          <a:blip r:embed="rId2"/>
          <a:srcRect l="3129" r="3544" b="3"/>
          <a:stretch/>
        </p:blipFill>
        <p:spPr>
          <a:xfrm>
            <a:off x="6864324" y="573677"/>
            <a:ext cx="5103206" cy="5710645"/>
          </a:xfrm>
          <a:prstGeom prst="rect">
            <a:avLst/>
          </a:prstGeom>
        </p:spPr>
      </p:pic>
    </p:spTree>
    <p:extLst>
      <p:ext uri="{BB962C8B-B14F-4D97-AF65-F5344CB8AC3E}">
        <p14:creationId xmlns:p14="http://schemas.microsoft.com/office/powerpoint/2010/main" val="180349028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C3B8AF-A2E0-43AA-AA44-19878E8C42A0}"/>
              </a:ext>
            </a:extLst>
          </p:cNvPr>
          <p:cNvSpPr>
            <a:spLocks noGrp="1"/>
          </p:cNvSpPr>
          <p:nvPr>
            <p:ph type="title"/>
          </p:nvPr>
        </p:nvSpPr>
        <p:spPr>
          <a:xfrm>
            <a:off x="762000" y="375622"/>
            <a:ext cx="5314536" cy="1325563"/>
          </a:xfrm>
        </p:spPr>
        <p:txBody>
          <a:bodyPr>
            <a:normAutofit/>
          </a:bodyPr>
          <a:lstStyle/>
          <a:p>
            <a:r>
              <a:rPr lang="tr-TR" sz="4000" b="1" dirty="0">
                <a:latin typeface="Arial Narrow" panose="020B0606020202030204" pitchFamily="34" charset="0"/>
              </a:rPr>
              <a:t>PRODUCT INFORMATION</a:t>
            </a:r>
          </a:p>
        </p:txBody>
      </p:sp>
      <p:sp>
        <p:nvSpPr>
          <p:cNvPr id="3" name="İçerik Yer Tutucusu 2">
            <a:extLst>
              <a:ext uri="{FF2B5EF4-FFF2-40B4-BE49-F238E27FC236}">
                <a16:creationId xmlns:a16="http://schemas.microsoft.com/office/drawing/2014/main" id="{1B798EEB-BE14-48A9-A52F-DC6C04ECC1F1}"/>
              </a:ext>
            </a:extLst>
          </p:cNvPr>
          <p:cNvSpPr>
            <a:spLocks noGrp="1"/>
          </p:cNvSpPr>
          <p:nvPr>
            <p:ph idx="1"/>
          </p:nvPr>
        </p:nvSpPr>
        <p:spPr>
          <a:xfrm>
            <a:off x="762000" y="1701185"/>
            <a:ext cx="5314543" cy="4781193"/>
          </a:xfrm>
        </p:spPr>
        <p:txBody>
          <a:bodyPr anchor="t">
            <a:normAutofit/>
          </a:bodyPr>
          <a:lstStyle/>
          <a:p>
            <a:r>
              <a:rPr lang="en-US" sz="2400" dirty="0">
                <a:latin typeface="Arial Narrow" panose="020B0606020202030204" pitchFamily="34" charset="0"/>
              </a:rPr>
              <a:t>HawkEye, is a camera which will be used in classes to provide a more effective education in schools.</a:t>
            </a:r>
            <a:endParaRPr lang="tr-TR" sz="2400" dirty="0">
              <a:latin typeface="Arial Narrow" panose="020B0606020202030204" pitchFamily="34" charset="0"/>
            </a:endParaRPr>
          </a:p>
          <a:p>
            <a:endParaRPr lang="en-US" sz="2400" dirty="0">
              <a:latin typeface="Arial Narrow" panose="020B0606020202030204" pitchFamily="34" charset="0"/>
            </a:endParaRPr>
          </a:p>
          <a:p>
            <a:r>
              <a:rPr lang="en-US" sz="2400" dirty="0">
                <a:latin typeface="Arial Narrow" panose="020B0606020202030204" pitchFamily="34" charset="0"/>
              </a:rPr>
              <a:t>It will be connected to the Internet and use Microsoft Azure API system to detect student’s emotions and relatively concentration levels. </a:t>
            </a:r>
            <a:endParaRPr lang="tr-TR" sz="2400" dirty="0">
              <a:latin typeface="Arial Narrow" panose="020B0606020202030204" pitchFamily="34" charset="0"/>
            </a:endParaRPr>
          </a:p>
          <a:p>
            <a:endParaRPr lang="en-US" sz="2400" dirty="0">
              <a:latin typeface="Arial Narrow" panose="020B0606020202030204" pitchFamily="34" charset="0"/>
            </a:endParaRPr>
          </a:p>
          <a:p>
            <a:r>
              <a:rPr lang="en-US" sz="2400" dirty="0">
                <a:latin typeface="Arial Narrow" panose="020B0606020202030204" pitchFamily="34" charset="0"/>
              </a:rPr>
              <a:t>It can detect how many students are in the class, and which people are in the class. </a:t>
            </a:r>
          </a:p>
          <a:p>
            <a:endParaRPr lang="tr-TR" sz="1800" dirty="0"/>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Resim 3" descr="kişi, tablo, iç mekan, kadın içeren bir resim&#10;&#10;Açıklama otomatik olarak oluşturuldu">
            <a:extLst>
              <a:ext uri="{FF2B5EF4-FFF2-40B4-BE49-F238E27FC236}">
                <a16:creationId xmlns:a16="http://schemas.microsoft.com/office/drawing/2014/main" id="{084C66D8-2270-4DDC-9AF2-815F211CD2EC}"/>
              </a:ext>
            </a:extLst>
          </p:cNvPr>
          <p:cNvPicPr>
            <a:picLocks noChangeAspect="1"/>
          </p:cNvPicPr>
          <p:nvPr/>
        </p:nvPicPr>
        <p:blipFill rotWithShape="1">
          <a:blip r:embed="rId2"/>
          <a:srcRect l="2550" r="-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9465345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C58BC5E-E27D-44A1-8C74-503792D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224" y="1143000"/>
            <a:ext cx="0" cy="4572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2C7D9ACF-3483-4DEB-95AB-896C1FB75423}"/>
              </a:ext>
            </a:extLst>
          </p:cNvPr>
          <p:cNvPicPr>
            <a:picLocks noChangeAspect="1"/>
          </p:cNvPicPr>
          <p:nvPr/>
        </p:nvPicPr>
        <p:blipFill rotWithShape="1">
          <a:blip r:embed="rId2"/>
          <a:srcRect t="3252" r="1" b="3133"/>
          <a:stretch/>
        </p:blipFill>
        <p:spPr>
          <a:xfrm>
            <a:off x="806234" y="643467"/>
            <a:ext cx="10579532" cy="5571066"/>
          </a:xfrm>
          <a:prstGeom prst="rect">
            <a:avLst/>
          </a:prstGeom>
        </p:spPr>
      </p:pic>
    </p:spTree>
    <p:extLst>
      <p:ext uri="{BB962C8B-B14F-4D97-AF65-F5344CB8AC3E}">
        <p14:creationId xmlns:p14="http://schemas.microsoft.com/office/powerpoint/2010/main" val="106165871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51641B1-9A93-4D93-90F4-53CB64B9A95A}"/>
              </a:ext>
            </a:extLst>
          </p:cNvPr>
          <p:cNvSpPr>
            <a:spLocks noGrp="1"/>
          </p:cNvSpPr>
          <p:nvPr>
            <p:ph type="title"/>
          </p:nvPr>
        </p:nvSpPr>
        <p:spPr>
          <a:xfrm>
            <a:off x="4384039" y="365125"/>
            <a:ext cx="7164493" cy="1325563"/>
          </a:xfrm>
        </p:spPr>
        <p:txBody>
          <a:bodyPr>
            <a:normAutofit/>
          </a:bodyPr>
          <a:lstStyle/>
          <a:p>
            <a:r>
              <a:rPr lang="tr-TR" b="1" dirty="0" err="1">
                <a:latin typeface="Arial Narrow" panose="020B0606020202030204" pitchFamily="34" charset="0"/>
              </a:rPr>
              <a:t>Social</a:t>
            </a:r>
            <a:r>
              <a:rPr lang="tr-TR" b="1" dirty="0">
                <a:latin typeface="Arial Narrow" panose="020B0606020202030204" pitchFamily="34" charset="0"/>
              </a:rPr>
              <a:t> Media</a:t>
            </a:r>
          </a:p>
        </p:txBody>
      </p:sp>
      <p:pic>
        <p:nvPicPr>
          <p:cNvPr id="5" name="Resim 4" descr="ekran, bilgisayar, vitrin içeren bir resim&#10;&#10;Açıklama otomatik olarak oluşturuldu">
            <a:extLst>
              <a:ext uri="{FF2B5EF4-FFF2-40B4-BE49-F238E27FC236}">
                <a16:creationId xmlns:a16="http://schemas.microsoft.com/office/drawing/2014/main" id="{022A069F-6C56-484C-9CEE-95417801171F}"/>
              </a:ext>
            </a:extLst>
          </p:cNvPr>
          <p:cNvPicPr>
            <a:picLocks noChangeAspect="1"/>
          </p:cNvPicPr>
          <p:nvPr/>
        </p:nvPicPr>
        <p:blipFill rotWithShape="1">
          <a:blip r:embed="rId2">
            <a:extLst>
              <a:ext uri="{28A0092B-C50C-407E-A947-70E740481C1C}">
                <a14:useLocalDpi xmlns:a14="http://schemas.microsoft.com/office/drawing/2010/main" val="0"/>
              </a:ext>
            </a:extLst>
          </a:blip>
          <a:srcRect t="16782" r="2" b="2"/>
          <a:stretch/>
        </p:blipFill>
        <p:spPr>
          <a:xfrm>
            <a:off x="480060" y="894536"/>
            <a:ext cx="3425957" cy="5068446"/>
          </a:xfrm>
          <a:prstGeom prst="rect">
            <a:avLst/>
          </a:prstGeom>
        </p:spPr>
      </p:pic>
      <p:sp>
        <p:nvSpPr>
          <p:cNvPr id="3" name="İçerik Yer Tutucusu 2">
            <a:extLst>
              <a:ext uri="{FF2B5EF4-FFF2-40B4-BE49-F238E27FC236}">
                <a16:creationId xmlns:a16="http://schemas.microsoft.com/office/drawing/2014/main" id="{95D561DB-75E6-4DC9-A3AA-AC9D62BC1C11}"/>
              </a:ext>
            </a:extLst>
          </p:cNvPr>
          <p:cNvSpPr>
            <a:spLocks noGrp="1"/>
          </p:cNvSpPr>
          <p:nvPr>
            <p:ph idx="1"/>
          </p:nvPr>
        </p:nvSpPr>
        <p:spPr>
          <a:xfrm>
            <a:off x="4387515" y="2022601"/>
            <a:ext cx="7161017" cy="4154361"/>
          </a:xfrm>
        </p:spPr>
        <p:txBody>
          <a:bodyPr>
            <a:normAutofit/>
          </a:bodyPr>
          <a:lstStyle/>
          <a:p>
            <a:endParaRPr lang="tr-TR" sz="2000" dirty="0">
              <a:latin typeface="Arial Narrow" panose="020B0606020202030204" pitchFamily="34" charset="0"/>
            </a:endParaRPr>
          </a:p>
          <a:p>
            <a:r>
              <a:rPr lang="tr-TR" sz="2000" dirty="0">
                <a:latin typeface="Arial Narrow" panose="020B0606020202030204" pitchFamily="34" charset="0"/>
              </a:rPr>
              <a:t>INSTAGRAM: </a:t>
            </a:r>
          </a:p>
          <a:p>
            <a:pPr marL="0" indent="0">
              <a:buNone/>
            </a:pPr>
            <a:r>
              <a:rPr lang="tr-TR" sz="2000" dirty="0">
                <a:latin typeface="Arial Narrow" panose="020B0606020202030204" pitchFamily="34" charset="0"/>
              </a:rPr>
              <a:t>   </a:t>
            </a:r>
            <a:r>
              <a:rPr lang="tr-TR" sz="2000" dirty="0">
                <a:latin typeface="Arial Narrow" panose="020B0606020202030204" pitchFamily="34" charset="0"/>
                <a:hlinkClick r:id="rId3"/>
              </a:rPr>
              <a:t>https://www.instagram.com/hawkeye1588/?hl=tr</a:t>
            </a:r>
            <a:endParaRPr lang="tr-TR" sz="2000" dirty="0">
              <a:latin typeface="Arial Narrow" panose="020B0606020202030204" pitchFamily="34" charset="0"/>
            </a:endParaRPr>
          </a:p>
          <a:p>
            <a:pPr marL="0" indent="0">
              <a:buNone/>
            </a:pPr>
            <a:endParaRPr lang="tr-TR" sz="2000" dirty="0">
              <a:latin typeface="Arial Narrow" panose="020B0606020202030204" pitchFamily="34" charset="0"/>
            </a:endParaRPr>
          </a:p>
          <a:p>
            <a:r>
              <a:rPr lang="en-US" sz="2000" dirty="0">
                <a:latin typeface="Arial Narrow" panose="020B0606020202030204" pitchFamily="34" charset="0"/>
              </a:rPr>
              <a:t>By using more visual, we aim to stay in the customer's mind.</a:t>
            </a:r>
            <a:endParaRPr lang="tr-TR" sz="2000" dirty="0">
              <a:latin typeface="Arial Narrow" panose="020B0606020202030204" pitchFamily="34" charset="0"/>
            </a:endParaRPr>
          </a:p>
          <a:p>
            <a:endParaRPr lang="tr-TR" sz="2000" dirty="0">
              <a:latin typeface="Arial Narrow" panose="020B0606020202030204" pitchFamily="34" charset="0"/>
            </a:endParaRPr>
          </a:p>
          <a:p>
            <a:r>
              <a:rPr lang="en-US" sz="2000" dirty="0">
                <a:latin typeface="Arial Narrow" panose="020B0606020202030204" pitchFamily="34" charset="0"/>
              </a:rPr>
              <a:t>The customer can learn more about the content.</a:t>
            </a:r>
            <a:endParaRPr lang="tr-TR" sz="2000" dirty="0">
              <a:latin typeface="Arial Narrow" panose="020B0606020202030204" pitchFamily="34" charset="0"/>
            </a:endParaRPr>
          </a:p>
          <a:p>
            <a:endParaRPr lang="tr-TR" sz="2000" dirty="0">
              <a:latin typeface="Arial Narrow" panose="020B0606020202030204" pitchFamily="34" charset="0"/>
            </a:endParaRPr>
          </a:p>
          <a:p>
            <a:r>
              <a:rPr lang="en-US" sz="2000" dirty="0">
                <a:latin typeface="Arial Narrow" panose="020B0606020202030204" pitchFamily="34" charset="0"/>
              </a:rPr>
              <a:t>Since the product is technological, every new development can be accessed through this channel.</a:t>
            </a:r>
            <a:endParaRPr lang="tr-TR" sz="2000" dirty="0">
              <a:latin typeface="Arial Narrow" panose="020B0606020202030204" pitchFamily="34" charset="0"/>
            </a:endParaRPr>
          </a:p>
        </p:txBody>
      </p:sp>
    </p:spTree>
    <p:extLst>
      <p:ext uri="{BB962C8B-B14F-4D97-AF65-F5344CB8AC3E}">
        <p14:creationId xmlns:p14="http://schemas.microsoft.com/office/powerpoint/2010/main" val="278273351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Resim 4" descr="hayvan, kuş, şahin içeren bir resim&#10;&#10;Açıklama otomatik olarak oluşturuldu">
            <a:extLst>
              <a:ext uri="{FF2B5EF4-FFF2-40B4-BE49-F238E27FC236}">
                <a16:creationId xmlns:a16="http://schemas.microsoft.com/office/drawing/2014/main" id="{3A2662CB-7EC1-46F8-9B08-F1A8732BF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 y="762645"/>
            <a:ext cx="3425957" cy="5332228"/>
          </a:xfrm>
          <a:prstGeom prst="rect">
            <a:avLst/>
          </a:prstGeom>
        </p:spPr>
      </p:pic>
      <p:sp>
        <p:nvSpPr>
          <p:cNvPr id="3" name="İçerik Yer Tutucusu 2">
            <a:extLst>
              <a:ext uri="{FF2B5EF4-FFF2-40B4-BE49-F238E27FC236}">
                <a16:creationId xmlns:a16="http://schemas.microsoft.com/office/drawing/2014/main" id="{2E664C7E-98AD-4772-9BD6-C22164C82CEE}"/>
              </a:ext>
            </a:extLst>
          </p:cNvPr>
          <p:cNvSpPr>
            <a:spLocks noGrp="1"/>
          </p:cNvSpPr>
          <p:nvPr>
            <p:ph idx="1"/>
          </p:nvPr>
        </p:nvSpPr>
        <p:spPr>
          <a:xfrm>
            <a:off x="4366145" y="1351578"/>
            <a:ext cx="7161017" cy="4154361"/>
          </a:xfrm>
        </p:spPr>
        <p:txBody>
          <a:bodyPr>
            <a:normAutofit/>
          </a:bodyPr>
          <a:lstStyle/>
          <a:p>
            <a:endParaRPr lang="tr-TR" sz="2000" dirty="0">
              <a:latin typeface="Arial Narrow" panose="020B0606020202030204" pitchFamily="34" charset="0"/>
            </a:endParaRPr>
          </a:p>
          <a:p>
            <a:r>
              <a:rPr lang="tr-TR" sz="2000" dirty="0">
                <a:latin typeface="Arial Narrow" panose="020B0606020202030204" pitchFamily="34" charset="0"/>
              </a:rPr>
              <a:t>WEBSITE:</a:t>
            </a:r>
          </a:p>
          <a:p>
            <a:pPr marL="0" indent="0">
              <a:buNone/>
            </a:pPr>
            <a:r>
              <a:rPr lang="tr-TR" sz="2000" dirty="0">
                <a:latin typeface="Arial Narrow" panose="020B0606020202030204" pitchFamily="34" charset="0"/>
              </a:rPr>
              <a:t>    </a:t>
            </a:r>
            <a:r>
              <a:rPr lang="tr-TR" sz="2000" dirty="0">
                <a:latin typeface="Arial Narrow" panose="020B0606020202030204" pitchFamily="34" charset="0"/>
                <a:hlinkClick r:id="rId3"/>
              </a:rPr>
              <a:t>https://hawkeye1588.wixsite.com/hawkeye1588</a:t>
            </a:r>
            <a:endParaRPr lang="tr-TR" sz="2000" dirty="0">
              <a:latin typeface="Arial Narrow" panose="020B0606020202030204" pitchFamily="34" charset="0"/>
            </a:endParaRPr>
          </a:p>
          <a:p>
            <a:endParaRPr lang="tr-TR" sz="2000" dirty="0">
              <a:latin typeface="Arial Narrow" panose="020B0606020202030204" pitchFamily="34" charset="0"/>
            </a:endParaRPr>
          </a:p>
          <a:p>
            <a:r>
              <a:rPr lang="en-US" sz="2000" dirty="0">
                <a:latin typeface="Arial Narrow" panose="020B0606020202030204" pitchFamily="34" charset="0"/>
              </a:rPr>
              <a:t>Everything about the product can be learned from the site.</a:t>
            </a:r>
            <a:endParaRPr lang="tr-TR" sz="2000" dirty="0">
              <a:latin typeface="Arial Narrow" panose="020B0606020202030204" pitchFamily="34" charset="0"/>
            </a:endParaRPr>
          </a:p>
          <a:p>
            <a:endParaRPr lang="tr-TR" sz="2000" dirty="0">
              <a:latin typeface="Arial Narrow" panose="020B0606020202030204" pitchFamily="34" charset="0"/>
            </a:endParaRPr>
          </a:p>
          <a:p>
            <a:r>
              <a:rPr lang="en-US" sz="2000" dirty="0">
                <a:latin typeface="Arial Narrow" panose="020B0606020202030204" pitchFamily="34" charset="0"/>
              </a:rPr>
              <a:t>We want our technological product to develop every day, so we care about all customer complaints and suggestions.</a:t>
            </a:r>
            <a:endParaRPr lang="tr-TR" sz="2000" dirty="0">
              <a:latin typeface="Arial Narrow" panose="020B0606020202030204" pitchFamily="34" charset="0"/>
            </a:endParaRPr>
          </a:p>
          <a:p>
            <a:endParaRPr lang="tr-TR" sz="2000" dirty="0">
              <a:latin typeface="Arial Narrow" panose="020B0606020202030204" pitchFamily="34" charset="0"/>
            </a:endParaRPr>
          </a:p>
          <a:p>
            <a:r>
              <a:rPr lang="en-US" sz="2000" dirty="0">
                <a:latin typeface="Arial Narrow" panose="020B0606020202030204" pitchFamily="34" charset="0"/>
              </a:rPr>
              <a:t>Anyone can contact us through our website.</a:t>
            </a:r>
            <a:endParaRPr lang="tr-TR" sz="2000" dirty="0">
              <a:latin typeface="Arial Narrow" panose="020B0606020202030204" pitchFamily="34" charset="0"/>
            </a:endParaRPr>
          </a:p>
          <a:p>
            <a:endParaRPr lang="tr-TR" sz="2000" dirty="0"/>
          </a:p>
        </p:txBody>
      </p:sp>
    </p:spTree>
    <p:extLst>
      <p:ext uri="{BB962C8B-B14F-4D97-AF65-F5344CB8AC3E}">
        <p14:creationId xmlns:p14="http://schemas.microsoft.com/office/powerpoint/2010/main" val="205249494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BD518359-B9FA-405C-8A57-E90F7AD074FA}"/>
              </a:ext>
            </a:extLst>
          </p:cNvPr>
          <p:cNvPicPr>
            <a:picLocks noChangeAspect="1"/>
          </p:cNvPicPr>
          <p:nvPr/>
        </p:nvPicPr>
        <p:blipFill rotWithShape="1">
          <a:blip r:embed="rId2"/>
          <a:srcRect r="-1" b="15311"/>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25A2B29F-A3C9-4C33-8A86-501D9800CF0A}"/>
              </a:ext>
            </a:extLst>
          </p:cNvPr>
          <p:cNvSpPr>
            <a:spLocks noGrp="1"/>
          </p:cNvSpPr>
          <p:nvPr>
            <p:ph idx="1"/>
          </p:nvPr>
        </p:nvSpPr>
        <p:spPr>
          <a:xfrm>
            <a:off x="4379976" y="5009083"/>
            <a:ext cx="6976872" cy="1345997"/>
          </a:xfrm>
        </p:spPr>
        <p:txBody>
          <a:bodyPr anchor="ctr">
            <a:normAutofit/>
          </a:bodyPr>
          <a:lstStyle/>
          <a:p>
            <a:r>
              <a:rPr lang="tr-TR" sz="3200" dirty="0">
                <a:solidFill>
                  <a:schemeClr val="bg1"/>
                </a:solidFill>
              </a:rPr>
              <a:t>THANK YOU </a:t>
            </a:r>
            <a:r>
              <a:rPr lang="tr-TR" sz="3200" dirty="0">
                <a:solidFill>
                  <a:schemeClr val="bg1"/>
                </a:solidFill>
                <a:sym typeface="Wingdings" panose="05000000000000000000" pitchFamily="2" charset="2"/>
              </a:rPr>
              <a:t></a:t>
            </a:r>
            <a:endParaRPr lang="tr-TR" sz="3200" dirty="0">
              <a:solidFill>
                <a:schemeClr val="bg1"/>
              </a:solidFill>
            </a:endParaRPr>
          </a:p>
        </p:txBody>
      </p:sp>
    </p:spTree>
    <p:extLst>
      <p:ext uri="{BB962C8B-B14F-4D97-AF65-F5344CB8AC3E}">
        <p14:creationId xmlns:p14="http://schemas.microsoft.com/office/powerpoint/2010/main" val="7530736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8AC2DA5-7B16-4684-89E1-A69B014BDE2D}"/>
              </a:ext>
            </a:extLst>
          </p:cNvPr>
          <p:cNvSpPr>
            <a:spLocks noGrp="1"/>
          </p:cNvSpPr>
          <p:nvPr>
            <p:ph type="title"/>
          </p:nvPr>
        </p:nvSpPr>
        <p:spPr>
          <a:xfrm>
            <a:off x="6688181" y="753292"/>
            <a:ext cx="4887685" cy="986511"/>
          </a:xfrm>
        </p:spPr>
        <p:txBody>
          <a:bodyPr anchor="b">
            <a:normAutofit/>
          </a:bodyPr>
          <a:lstStyle/>
          <a:p>
            <a:r>
              <a:rPr lang="en-US" sz="2800" dirty="0">
                <a:latin typeface="Arial Narrow" panose="020B0606020202030204" pitchFamily="34" charset="0"/>
              </a:rPr>
              <a:t>After the class it can send notifications to the teacher about: </a:t>
            </a:r>
            <a:endParaRPr lang="tr-TR" sz="2800" dirty="0">
              <a:latin typeface="Arial Narrow" panose="020B0606020202030204" pitchFamily="34" charset="0"/>
            </a:endParaRPr>
          </a:p>
        </p:txBody>
      </p:sp>
      <p:pic>
        <p:nvPicPr>
          <p:cNvPr id="4" name="Resim 3">
            <a:extLst>
              <a:ext uri="{FF2B5EF4-FFF2-40B4-BE49-F238E27FC236}">
                <a16:creationId xmlns:a16="http://schemas.microsoft.com/office/drawing/2014/main" id="{0963AA52-281B-436F-AEEC-35CF768F3190}"/>
              </a:ext>
            </a:extLst>
          </p:cNvPr>
          <p:cNvPicPr>
            <a:picLocks noChangeAspect="1"/>
          </p:cNvPicPr>
          <p:nvPr/>
        </p:nvPicPr>
        <p:blipFill rotWithShape="1">
          <a:blip r:embed="rId2"/>
          <a:srcRect r="434" b="3"/>
          <a:stretch/>
        </p:blipFill>
        <p:spPr>
          <a:xfrm>
            <a:off x="391903" y="573678"/>
            <a:ext cx="5103206" cy="5710645"/>
          </a:xfrm>
          <a:prstGeom prst="rect">
            <a:avLst/>
          </a:prstGeom>
        </p:spPr>
      </p:pic>
      <p:cxnSp>
        <p:nvCxnSpPr>
          <p:cNvPr id="11" name="Straight Connector 10">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84F18246-AADA-46E0-9543-FBC06697CBE7}"/>
              </a:ext>
            </a:extLst>
          </p:cNvPr>
          <p:cNvSpPr>
            <a:spLocks noGrp="1"/>
          </p:cNvSpPr>
          <p:nvPr>
            <p:ph idx="1"/>
          </p:nvPr>
        </p:nvSpPr>
        <p:spPr>
          <a:xfrm>
            <a:off x="6688182" y="2383437"/>
            <a:ext cx="4887685" cy="4023360"/>
          </a:xfrm>
        </p:spPr>
        <p:txBody>
          <a:bodyPr anchor="t">
            <a:normAutofit/>
          </a:bodyPr>
          <a:lstStyle/>
          <a:p>
            <a:r>
              <a:rPr lang="en-US" sz="2400" dirty="0">
                <a:latin typeface="Arial Narrow" panose="020B0606020202030204" pitchFamily="34" charset="0"/>
              </a:rPr>
              <a:t>Participations</a:t>
            </a:r>
          </a:p>
          <a:p>
            <a:r>
              <a:rPr lang="en-US" sz="2400" dirty="0">
                <a:latin typeface="Arial Narrow" panose="020B0606020202030204" pitchFamily="34" charset="0"/>
              </a:rPr>
              <a:t>Students’ general concentration</a:t>
            </a:r>
          </a:p>
          <a:p>
            <a:r>
              <a:rPr lang="en-US" sz="2400" dirty="0">
                <a:latin typeface="Arial Narrow" panose="020B0606020202030204" pitchFamily="34" charset="0"/>
              </a:rPr>
              <a:t>Their emotion levels in each day </a:t>
            </a:r>
          </a:p>
          <a:p>
            <a:r>
              <a:rPr lang="en-US" sz="2400" dirty="0">
                <a:latin typeface="Arial Narrow" panose="020B0606020202030204" pitchFamily="34" charset="0"/>
              </a:rPr>
              <a:t>Much other information depends on the necessities. </a:t>
            </a:r>
          </a:p>
          <a:p>
            <a:endParaRPr lang="en-US" sz="2400" dirty="0">
              <a:latin typeface="Arial Narrow" panose="020B0606020202030204" pitchFamily="34" charset="0"/>
            </a:endParaRPr>
          </a:p>
          <a:p>
            <a:r>
              <a:rPr lang="en-US" sz="2400" dirty="0">
                <a:latin typeface="Arial Narrow" panose="020B0606020202030204" pitchFamily="34" charset="0"/>
              </a:rPr>
              <a:t> So that; the teachers can improve their teachings styles and provide more creative lectures according to the students’ mood.</a:t>
            </a:r>
          </a:p>
          <a:p>
            <a:endParaRPr lang="tr-TR" sz="2000" dirty="0"/>
          </a:p>
        </p:txBody>
      </p:sp>
    </p:spTree>
    <p:extLst>
      <p:ext uri="{BB962C8B-B14F-4D97-AF65-F5344CB8AC3E}">
        <p14:creationId xmlns:p14="http://schemas.microsoft.com/office/powerpoint/2010/main" val="152891040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6966D5-42E3-48B2-B33F-D9657E40B2EF}"/>
              </a:ext>
            </a:extLst>
          </p:cNvPr>
          <p:cNvSpPr>
            <a:spLocks noGrp="1"/>
          </p:cNvSpPr>
          <p:nvPr>
            <p:ph type="title"/>
          </p:nvPr>
        </p:nvSpPr>
        <p:spPr>
          <a:xfrm>
            <a:off x="969552" y="731487"/>
            <a:ext cx="6387102" cy="1325563"/>
          </a:xfrm>
        </p:spPr>
        <p:txBody>
          <a:bodyPr>
            <a:normAutofit/>
          </a:bodyPr>
          <a:lstStyle/>
          <a:p>
            <a:r>
              <a:rPr lang="tr-TR" sz="4000" b="1" dirty="0">
                <a:latin typeface="Arial Narrow" panose="020B0606020202030204" pitchFamily="34" charset="0"/>
              </a:rPr>
              <a:t>How it </a:t>
            </a:r>
            <a:r>
              <a:rPr lang="tr-TR" sz="4000" b="1" dirty="0" err="1">
                <a:latin typeface="Arial Narrow" panose="020B0606020202030204" pitchFamily="34" charset="0"/>
              </a:rPr>
              <a:t>understand</a:t>
            </a:r>
            <a:r>
              <a:rPr lang="tr-TR" sz="4000" b="1" dirty="0">
                <a:latin typeface="Arial Narrow" panose="020B0606020202030204" pitchFamily="34" charset="0"/>
              </a:rPr>
              <a:t> </a:t>
            </a:r>
            <a:r>
              <a:rPr lang="tr-TR" sz="4000" b="1" dirty="0" err="1">
                <a:latin typeface="Arial Narrow" panose="020B0606020202030204" pitchFamily="34" charset="0"/>
              </a:rPr>
              <a:t>all</a:t>
            </a:r>
            <a:r>
              <a:rPr lang="tr-TR" sz="4000" b="1" dirty="0">
                <a:latin typeface="Arial Narrow" panose="020B0606020202030204" pitchFamily="34" charset="0"/>
              </a:rPr>
              <a:t>?</a:t>
            </a:r>
          </a:p>
        </p:txBody>
      </p:sp>
      <p:sp>
        <p:nvSpPr>
          <p:cNvPr id="3" name="İçerik Yer Tutucusu 2">
            <a:extLst>
              <a:ext uri="{FF2B5EF4-FFF2-40B4-BE49-F238E27FC236}">
                <a16:creationId xmlns:a16="http://schemas.microsoft.com/office/drawing/2014/main" id="{E31B98BB-D230-4489-9A8A-D78710A06F17}"/>
              </a:ext>
            </a:extLst>
          </p:cNvPr>
          <p:cNvSpPr>
            <a:spLocks noGrp="1"/>
          </p:cNvSpPr>
          <p:nvPr>
            <p:ph idx="1"/>
          </p:nvPr>
        </p:nvSpPr>
        <p:spPr>
          <a:xfrm>
            <a:off x="805542" y="2602741"/>
            <a:ext cx="6382657" cy="5051672"/>
          </a:xfrm>
        </p:spPr>
        <p:txBody>
          <a:bodyPr anchor="t">
            <a:normAutofit/>
          </a:bodyPr>
          <a:lstStyle/>
          <a:p>
            <a:r>
              <a:rPr lang="en-US" sz="2400" dirty="0">
                <a:latin typeface="Arial Narrow" panose="020B0606020202030204" pitchFamily="34" charset="0"/>
              </a:rPr>
              <a:t>Emotion is a significant part of a learners’ mental being, and it has a deep influence on the learners’ academic life and cognitive techniques of study and accomplishment. </a:t>
            </a:r>
            <a:endParaRPr lang="tr-TR" sz="2400" dirty="0">
              <a:latin typeface="Arial Narrow" panose="020B0606020202030204" pitchFamily="34" charset="0"/>
            </a:endParaRPr>
          </a:p>
          <a:p>
            <a:endParaRPr lang="en-US" sz="2400" dirty="0">
              <a:latin typeface="Arial Narrow" panose="020B0606020202030204" pitchFamily="34" charset="0"/>
            </a:endParaRPr>
          </a:p>
          <a:p>
            <a:r>
              <a:rPr lang="en-US" sz="2400" dirty="0">
                <a:latin typeface="Arial Narrow" panose="020B0606020202030204" pitchFamily="34" charset="0"/>
              </a:rPr>
              <a:t>Microsoft Azure API system records students’ faces and detects facial movements with webcam and measures their different emotion levels. </a:t>
            </a:r>
          </a:p>
          <a:p>
            <a:endParaRPr lang="tr-TR" sz="1800" dirty="0"/>
          </a:p>
        </p:txBody>
      </p:sp>
      <p:sp>
        <p:nvSpPr>
          <p:cNvPr id="13" name="Freeform: Shape 9">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Resim 4">
            <a:extLst>
              <a:ext uri="{FF2B5EF4-FFF2-40B4-BE49-F238E27FC236}">
                <a16:creationId xmlns:a16="http://schemas.microsoft.com/office/drawing/2014/main" id="{DB2CB031-58C1-44DF-8D49-769245DF2DCF}"/>
              </a:ext>
            </a:extLst>
          </p:cNvPr>
          <p:cNvPicPr>
            <a:picLocks noChangeAspect="1"/>
          </p:cNvPicPr>
          <p:nvPr/>
        </p:nvPicPr>
        <p:blipFill rotWithShape="1">
          <a:blip r:embed="rId2"/>
          <a:srcRect r="29820" b="-1"/>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2" name="Freeform: Shape 11">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Resim 3">
            <a:extLst>
              <a:ext uri="{FF2B5EF4-FFF2-40B4-BE49-F238E27FC236}">
                <a16:creationId xmlns:a16="http://schemas.microsoft.com/office/drawing/2014/main" id="{0CE99337-5E02-4FF7-8D5C-94E10E87144E}"/>
              </a:ext>
            </a:extLst>
          </p:cNvPr>
          <p:cNvPicPr>
            <a:picLocks noChangeAspect="1"/>
          </p:cNvPicPr>
          <p:nvPr/>
        </p:nvPicPr>
        <p:blipFill rotWithShape="1">
          <a:blip r:embed="rId3"/>
          <a:srcRect t="13060" r="1" b="5850"/>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322582634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İçerik Yer Tutucusu 2">
            <a:extLst>
              <a:ext uri="{FF2B5EF4-FFF2-40B4-BE49-F238E27FC236}">
                <a16:creationId xmlns:a16="http://schemas.microsoft.com/office/drawing/2014/main" id="{3D9E08D0-84F1-40BB-9E86-6EB906CA85CD}"/>
              </a:ext>
            </a:extLst>
          </p:cNvPr>
          <p:cNvSpPr>
            <a:spLocks noGrp="1"/>
          </p:cNvSpPr>
          <p:nvPr>
            <p:ph idx="1"/>
          </p:nvPr>
        </p:nvSpPr>
        <p:spPr>
          <a:xfrm>
            <a:off x="841248" y="2898648"/>
            <a:ext cx="4892040" cy="3209544"/>
          </a:xfrm>
        </p:spPr>
        <p:txBody>
          <a:bodyPr anchor="t">
            <a:normAutofit/>
          </a:bodyPr>
          <a:lstStyle/>
          <a:p>
            <a:r>
              <a:rPr lang="en-US" sz="2000">
                <a:latin typeface="Arial Narrow" panose="020B0606020202030204" pitchFamily="34" charset="0"/>
              </a:rPr>
              <a:t>There is a profound relation between facial muscles movement and specific emotions, such as happiness, sadness, anger, fear, surprise, disgust and neutral. </a:t>
            </a:r>
            <a:endParaRPr lang="tr-TR" sz="2000">
              <a:latin typeface="Arial Narrow" panose="020B0606020202030204" pitchFamily="34" charset="0"/>
            </a:endParaRPr>
          </a:p>
        </p:txBody>
      </p:sp>
      <p:cxnSp>
        <p:nvCxnSpPr>
          <p:cNvPr id="11" name="Straight Connector 10">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Resim 3" descr="metin içeren bir resim&#10;&#10;Açıklama otomatik olarak oluşturuldu">
            <a:extLst>
              <a:ext uri="{FF2B5EF4-FFF2-40B4-BE49-F238E27FC236}">
                <a16:creationId xmlns:a16="http://schemas.microsoft.com/office/drawing/2014/main" id="{9C65D1C6-4150-421B-8156-9A6739B1038C}"/>
              </a:ext>
            </a:extLst>
          </p:cNvPr>
          <p:cNvPicPr>
            <a:picLocks noChangeAspect="1"/>
          </p:cNvPicPr>
          <p:nvPr/>
        </p:nvPicPr>
        <p:blipFill>
          <a:blip r:embed="rId2"/>
          <a:stretch>
            <a:fillRect/>
          </a:stretch>
        </p:blipFill>
        <p:spPr>
          <a:xfrm>
            <a:off x="6748272" y="1756303"/>
            <a:ext cx="5025525" cy="3354538"/>
          </a:xfrm>
          <a:prstGeom prst="rect">
            <a:avLst/>
          </a:prstGeom>
        </p:spPr>
      </p:pic>
    </p:spTree>
    <p:extLst>
      <p:ext uri="{BB962C8B-B14F-4D97-AF65-F5344CB8AC3E}">
        <p14:creationId xmlns:p14="http://schemas.microsoft.com/office/powerpoint/2010/main" val="38445052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4" name="Resim 3">
            <a:extLst>
              <a:ext uri="{FF2B5EF4-FFF2-40B4-BE49-F238E27FC236}">
                <a16:creationId xmlns:a16="http://schemas.microsoft.com/office/drawing/2014/main" id="{932D7D7E-B1F2-4D74-BB09-CAF5A20DC1EC}"/>
              </a:ext>
            </a:extLst>
          </p:cNvPr>
          <p:cNvPicPr>
            <a:picLocks noChangeAspect="1"/>
          </p:cNvPicPr>
          <p:nvPr/>
        </p:nvPicPr>
        <p:blipFill>
          <a:blip r:embed="rId2"/>
          <a:stretch>
            <a:fillRect/>
          </a:stretch>
        </p:blipFill>
        <p:spPr>
          <a:xfrm>
            <a:off x="470018" y="1435926"/>
            <a:ext cx="5025525" cy="3995292"/>
          </a:xfrm>
          <a:prstGeom prst="rect">
            <a:avLst/>
          </a:prstGeom>
        </p:spPr>
      </p:pic>
      <p:cxnSp>
        <p:nvCxnSpPr>
          <p:cNvPr id="11" name="Straight Connector 10">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0762124F-2923-4D1B-BD57-5CEBA201DCE7}"/>
              </a:ext>
            </a:extLst>
          </p:cNvPr>
          <p:cNvSpPr>
            <a:spLocks noGrp="1"/>
          </p:cNvSpPr>
          <p:nvPr>
            <p:ph idx="1"/>
          </p:nvPr>
        </p:nvSpPr>
        <p:spPr>
          <a:xfrm>
            <a:off x="6684264" y="2898648"/>
            <a:ext cx="4892040" cy="3209544"/>
          </a:xfrm>
        </p:spPr>
        <p:txBody>
          <a:bodyPr anchor="t">
            <a:normAutofit/>
          </a:bodyPr>
          <a:lstStyle/>
          <a:p>
            <a:r>
              <a:rPr lang="en-US" sz="2000">
                <a:latin typeface="Arial Narrow" panose="020B0606020202030204" pitchFamily="34" charset="0"/>
              </a:rPr>
              <a:t>Scientific studies showed that the most concentrated state of a person is when his/her emotions are in neutral state.</a:t>
            </a:r>
          </a:p>
          <a:p>
            <a:endParaRPr lang="tr-TR" sz="2000"/>
          </a:p>
        </p:txBody>
      </p:sp>
    </p:spTree>
    <p:extLst>
      <p:ext uri="{BB962C8B-B14F-4D97-AF65-F5344CB8AC3E}">
        <p14:creationId xmlns:p14="http://schemas.microsoft.com/office/powerpoint/2010/main" val="2414864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1F7493F1-D69A-422C-A2FF-0FFF7AE0E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Başlık 1">
            <a:extLst>
              <a:ext uri="{FF2B5EF4-FFF2-40B4-BE49-F238E27FC236}">
                <a16:creationId xmlns:a16="http://schemas.microsoft.com/office/drawing/2014/main" id="{A318247A-ABA2-4C6B-BD44-81525887C893}"/>
              </a:ext>
            </a:extLst>
          </p:cNvPr>
          <p:cNvSpPr>
            <a:spLocks noGrp="1"/>
          </p:cNvSpPr>
          <p:nvPr>
            <p:ph type="title"/>
          </p:nvPr>
        </p:nvSpPr>
        <p:spPr>
          <a:xfrm>
            <a:off x="630936" y="4892040"/>
            <a:ext cx="3767328" cy="1325880"/>
          </a:xfrm>
        </p:spPr>
        <p:txBody>
          <a:bodyPr anchor="ctr">
            <a:normAutofit/>
          </a:bodyPr>
          <a:lstStyle/>
          <a:p>
            <a:r>
              <a:rPr lang="tr-TR" sz="2800" b="1">
                <a:solidFill>
                  <a:schemeClr val="bg1"/>
                </a:solidFill>
                <a:latin typeface="Arial Narrow" panose="020B0606020202030204" pitchFamily="34" charset="0"/>
              </a:rPr>
              <a:t>Features of HawkEye</a:t>
            </a:r>
          </a:p>
        </p:txBody>
      </p:sp>
      <p:pic>
        <p:nvPicPr>
          <p:cNvPr id="4" name="Resim 3">
            <a:extLst>
              <a:ext uri="{FF2B5EF4-FFF2-40B4-BE49-F238E27FC236}">
                <a16:creationId xmlns:a16="http://schemas.microsoft.com/office/drawing/2014/main" id="{F36B3649-DA32-4B96-8D9A-52EC17414D83}"/>
              </a:ext>
            </a:extLst>
          </p:cNvPr>
          <p:cNvPicPr>
            <a:picLocks noChangeAspect="1"/>
          </p:cNvPicPr>
          <p:nvPr/>
        </p:nvPicPr>
        <p:blipFill>
          <a:blip r:embed="rId2"/>
          <a:stretch>
            <a:fillRect/>
          </a:stretch>
        </p:blipFill>
        <p:spPr>
          <a:xfrm>
            <a:off x="633985" y="923804"/>
            <a:ext cx="5212080" cy="2736342"/>
          </a:xfrm>
          <a:prstGeom prst="rect">
            <a:avLst/>
          </a:prstGeom>
        </p:spPr>
      </p:pic>
      <p:pic>
        <p:nvPicPr>
          <p:cNvPr id="5" name="Resim 4">
            <a:extLst>
              <a:ext uri="{FF2B5EF4-FFF2-40B4-BE49-F238E27FC236}">
                <a16:creationId xmlns:a16="http://schemas.microsoft.com/office/drawing/2014/main" id="{1DA39AC1-1AD8-43DD-91DD-49E4865C0136}"/>
              </a:ext>
            </a:extLst>
          </p:cNvPr>
          <p:cNvPicPr>
            <a:picLocks noChangeAspect="1"/>
          </p:cNvPicPr>
          <p:nvPr/>
        </p:nvPicPr>
        <p:blipFill>
          <a:blip r:embed="rId3"/>
          <a:stretch>
            <a:fillRect/>
          </a:stretch>
        </p:blipFill>
        <p:spPr>
          <a:xfrm>
            <a:off x="6345935" y="1164863"/>
            <a:ext cx="5212080" cy="2254224"/>
          </a:xfrm>
          <a:prstGeom prst="rect">
            <a:avLst/>
          </a:prstGeom>
        </p:spPr>
      </p:pic>
      <p:cxnSp>
        <p:nvCxnSpPr>
          <p:cNvPr id="14" name="Straight Connector 13">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75869076-7C66-47F6-8397-20FCB03FF937}"/>
              </a:ext>
            </a:extLst>
          </p:cNvPr>
          <p:cNvSpPr>
            <a:spLocks noGrp="1"/>
          </p:cNvSpPr>
          <p:nvPr>
            <p:ph idx="1"/>
          </p:nvPr>
        </p:nvSpPr>
        <p:spPr>
          <a:xfrm>
            <a:off x="5332600" y="5097939"/>
            <a:ext cx="6675120" cy="1463040"/>
          </a:xfrm>
        </p:spPr>
        <p:txBody>
          <a:bodyPr anchor="ctr">
            <a:normAutofit lnSpcReduction="10000"/>
          </a:bodyPr>
          <a:lstStyle/>
          <a:p>
            <a:r>
              <a:rPr lang="tr-TR" dirty="0">
                <a:solidFill>
                  <a:schemeClr val="bg1"/>
                </a:solidFill>
                <a:latin typeface="Arial Narrow" panose="020B0606020202030204" pitchFamily="34" charset="0"/>
              </a:rPr>
              <a:t>Face </a:t>
            </a:r>
            <a:r>
              <a:rPr lang="tr-TR" dirty="0" err="1">
                <a:solidFill>
                  <a:schemeClr val="bg1"/>
                </a:solidFill>
                <a:latin typeface="Arial Narrow" panose="020B0606020202030204" pitchFamily="34" charset="0"/>
              </a:rPr>
              <a:t>Detection</a:t>
            </a:r>
            <a:endParaRPr lang="tr-TR" dirty="0">
              <a:solidFill>
                <a:schemeClr val="bg1"/>
              </a:solidFill>
              <a:latin typeface="Arial Narrow" panose="020B0606020202030204" pitchFamily="34" charset="0"/>
            </a:endParaRPr>
          </a:p>
          <a:p>
            <a:r>
              <a:rPr lang="tr-TR" dirty="0">
                <a:solidFill>
                  <a:schemeClr val="bg1"/>
                </a:solidFill>
                <a:latin typeface="Arial Narrow" panose="020B0606020202030204" pitchFamily="34" charset="0"/>
              </a:rPr>
              <a:t>Sound </a:t>
            </a:r>
            <a:r>
              <a:rPr lang="tr-TR" dirty="0" err="1">
                <a:solidFill>
                  <a:schemeClr val="bg1"/>
                </a:solidFill>
                <a:latin typeface="Arial Narrow" panose="020B0606020202030204" pitchFamily="34" charset="0"/>
              </a:rPr>
              <a:t>Detection</a:t>
            </a:r>
            <a:endParaRPr lang="tr-TR" dirty="0">
              <a:solidFill>
                <a:schemeClr val="bg1"/>
              </a:solidFill>
              <a:latin typeface="Arial Narrow" panose="020B0606020202030204" pitchFamily="34" charset="0"/>
            </a:endParaRPr>
          </a:p>
          <a:p>
            <a:r>
              <a:rPr lang="tr-TR" dirty="0">
                <a:solidFill>
                  <a:schemeClr val="bg1"/>
                </a:solidFill>
                <a:latin typeface="Arial Narrow" panose="020B0606020202030204" pitchFamily="34" charset="0"/>
              </a:rPr>
              <a:t>Motion </a:t>
            </a:r>
            <a:r>
              <a:rPr lang="tr-TR" dirty="0" err="1">
                <a:solidFill>
                  <a:schemeClr val="bg1"/>
                </a:solidFill>
                <a:latin typeface="Arial Narrow" panose="020B0606020202030204" pitchFamily="34" charset="0"/>
              </a:rPr>
              <a:t>Detection</a:t>
            </a:r>
            <a:endParaRPr lang="tr-TR" dirty="0">
              <a:solidFill>
                <a:schemeClr val="bg1"/>
              </a:solidFill>
              <a:latin typeface="Arial Narrow" panose="020B0606020202030204" pitchFamily="34" charset="0"/>
            </a:endParaRPr>
          </a:p>
          <a:p>
            <a:endParaRPr lang="tr-TR" sz="1700" dirty="0">
              <a:solidFill>
                <a:schemeClr val="bg1"/>
              </a:solidFill>
            </a:endParaRPr>
          </a:p>
        </p:txBody>
      </p:sp>
    </p:spTree>
    <p:extLst>
      <p:ext uri="{BB962C8B-B14F-4D97-AF65-F5344CB8AC3E}">
        <p14:creationId xmlns:p14="http://schemas.microsoft.com/office/powerpoint/2010/main" val="2619217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4" name="Resim 3">
            <a:extLst>
              <a:ext uri="{FF2B5EF4-FFF2-40B4-BE49-F238E27FC236}">
                <a16:creationId xmlns:a16="http://schemas.microsoft.com/office/drawing/2014/main" id="{BC5E2B97-F981-4675-BDF5-606753DA1FC6}"/>
              </a:ext>
            </a:extLst>
          </p:cNvPr>
          <p:cNvPicPr>
            <a:picLocks noChangeAspect="1"/>
          </p:cNvPicPr>
          <p:nvPr/>
        </p:nvPicPr>
        <p:blipFill>
          <a:blip r:embed="rId2"/>
          <a:stretch>
            <a:fillRect/>
          </a:stretch>
        </p:blipFill>
        <p:spPr>
          <a:xfrm>
            <a:off x="470018" y="2007579"/>
            <a:ext cx="5025525" cy="2851985"/>
          </a:xfrm>
          <a:prstGeom prst="rect">
            <a:avLst/>
          </a:prstGeom>
        </p:spPr>
      </p:pic>
      <p:cxnSp>
        <p:nvCxnSpPr>
          <p:cNvPr id="14" name="Straight Connector 10">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12A0342A-32B4-46D3-85C9-48DA8F037083}"/>
              </a:ext>
            </a:extLst>
          </p:cNvPr>
          <p:cNvSpPr>
            <a:spLocks noGrp="1"/>
          </p:cNvSpPr>
          <p:nvPr>
            <p:ph idx="1"/>
          </p:nvPr>
        </p:nvSpPr>
        <p:spPr>
          <a:xfrm>
            <a:off x="6684264" y="2898648"/>
            <a:ext cx="4892040" cy="3209544"/>
          </a:xfrm>
        </p:spPr>
        <p:txBody>
          <a:bodyPr anchor="t">
            <a:normAutofit/>
          </a:bodyPr>
          <a:lstStyle/>
          <a:p>
            <a:r>
              <a:rPr lang="en-US" sz="2400" dirty="0">
                <a:latin typeface="Arial Narrow" panose="020B0606020202030204" pitchFamily="34" charset="0"/>
              </a:rPr>
              <a:t>Detecting emotions of the students</a:t>
            </a:r>
          </a:p>
          <a:p>
            <a:r>
              <a:rPr lang="en-US" sz="2400" dirty="0">
                <a:latin typeface="Arial Narrow" panose="020B0606020202030204" pitchFamily="34" charset="0"/>
              </a:rPr>
              <a:t>Measuring concentration levels of the students</a:t>
            </a:r>
          </a:p>
          <a:p>
            <a:endParaRPr lang="tr-TR" sz="2000" dirty="0"/>
          </a:p>
        </p:txBody>
      </p:sp>
    </p:spTree>
    <p:extLst>
      <p:ext uri="{BB962C8B-B14F-4D97-AF65-F5344CB8AC3E}">
        <p14:creationId xmlns:p14="http://schemas.microsoft.com/office/powerpoint/2010/main" val="246723730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İçerik Yer Tutucusu 2">
            <a:extLst>
              <a:ext uri="{FF2B5EF4-FFF2-40B4-BE49-F238E27FC236}">
                <a16:creationId xmlns:a16="http://schemas.microsoft.com/office/drawing/2014/main" id="{874EF667-D554-491D-9448-791B727A69D0}"/>
              </a:ext>
            </a:extLst>
          </p:cNvPr>
          <p:cNvSpPr>
            <a:spLocks noGrp="1"/>
          </p:cNvSpPr>
          <p:nvPr>
            <p:ph idx="1"/>
          </p:nvPr>
        </p:nvSpPr>
        <p:spPr>
          <a:xfrm>
            <a:off x="836883" y="1760367"/>
            <a:ext cx="4892040" cy="4023360"/>
          </a:xfrm>
        </p:spPr>
        <p:txBody>
          <a:bodyPr anchor="t">
            <a:normAutofit/>
          </a:bodyPr>
          <a:lstStyle/>
          <a:p>
            <a:r>
              <a:rPr lang="en-US" sz="2400" dirty="0">
                <a:latin typeface="Arial Narrow" panose="020B0606020202030204" pitchFamily="34" charset="0"/>
              </a:rPr>
              <a:t>Saving each data for every second of the lessons</a:t>
            </a:r>
            <a:endParaRPr lang="tr-TR" sz="2400" dirty="0">
              <a:latin typeface="Arial Narrow" panose="020B0606020202030204" pitchFamily="34" charset="0"/>
            </a:endParaRPr>
          </a:p>
          <a:p>
            <a:endParaRPr lang="en-US" sz="2400" dirty="0">
              <a:latin typeface="Arial Narrow" panose="020B0606020202030204" pitchFamily="34" charset="0"/>
            </a:endParaRPr>
          </a:p>
          <a:p>
            <a:r>
              <a:rPr lang="en-US" sz="2400" dirty="0">
                <a:latin typeface="Arial Narrow" panose="020B0606020202030204" pitchFamily="34" charset="0"/>
              </a:rPr>
              <a:t>Analyzing averages and peaks of the emotion and concentration levels </a:t>
            </a:r>
            <a:endParaRPr lang="tr-TR" sz="2400" dirty="0">
              <a:latin typeface="Arial Narrow" panose="020B0606020202030204" pitchFamily="34" charset="0"/>
            </a:endParaRPr>
          </a:p>
          <a:p>
            <a:endParaRPr lang="en-US" sz="2400" dirty="0">
              <a:latin typeface="Arial Narrow" panose="020B0606020202030204" pitchFamily="34" charset="0"/>
            </a:endParaRPr>
          </a:p>
          <a:p>
            <a:r>
              <a:rPr lang="en-US" sz="2400" dirty="0">
                <a:latin typeface="Arial Narrow" panose="020B0606020202030204" pitchFamily="34" charset="0"/>
              </a:rPr>
              <a:t>Sending the results of the analyzed </a:t>
            </a:r>
            <a:r>
              <a:rPr lang="en-US" sz="2400" dirty="0" err="1">
                <a:latin typeface="Arial Narrow" panose="020B0606020202030204" pitchFamily="34" charset="0"/>
              </a:rPr>
              <a:t>datas</a:t>
            </a:r>
            <a:r>
              <a:rPr lang="en-US" sz="2400" dirty="0">
                <a:latin typeface="Arial Narrow" panose="020B0606020202030204" pitchFamily="34" charset="0"/>
              </a:rPr>
              <a:t> to the teachers</a:t>
            </a:r>
          </a:p>
          <a:p>
            <a:endParaRPr lang="tr-TR" sz="2000" dirty="0"/>
          </a:p>
        </p:txBody>
      </p:sp>
      <p:cxnSp>
        <p:nvCxnSpPr>
          <p:cNvPr id="12" name="Straight Connector 11">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CF954EB5-312B-47FF-B9E4-6D3496458C73}"/>
              </a:ext>
            </a:extLst>
          </p:cNvPr>
          <p:cNvPicPr>
            <a:picLocks noChangeAspect="1"/>
          </p:cNvPicPr>
          <p:nvPr/>
        </p:nvPicPr>
        <p:blipFill>
          <a:blip r:embed="rId2"/>
          <a:stretch>
            <a:fillRect/>
          </a:stretch>
        </p:blipFill>
        <p:spPr>
          <a:xfrm>
            <a:off x="6748272" y="1548999"/>
            <a:ext cx="5025525" cy="3769145"/>
          </a:xfrm>
          <a:prstGeom prst="rect">
            <a:avLst/>
          </a:prstGeom>
        </p:spPr>
      </p:pic>
    </p:spTree>
    <p:extLst>
      <p:ext uri="{BB962C8B-B14F-4D97-AF65-F5344CB8AC3E}">
        <p14:creationId xmlns:p14="http://schemas.microsoft.com/office/powerpoint/2010/main" val="46124805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1065</Words>
  <Application>Microsoft Office PowerPoint</Application>
  <PresentationFormat>Geniş ekran</PresentationFormat>
  <Paragraphs>95</Paragraphs>
  <Slides>23</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23</vt:i4>
      </vt:variant>
    </vt:vector>
  </HeadingPairs>
  <TitlesOfParts>
    <vt:vector size="30" baseType="lpstr">
      <vt:lpstr>Arial</vt:lpstr>
      <vt:lpstr>Arial Narrow</vt:lpstr>
      <vt:lpstr>Calibri</vt:lpstr>
      <vt:lpstr>Calibri Light</vt:lpstr>
      <vt:lpstr>Helvetica Neue Medium</vt:lpstr>
      <vt:lpstr>Tw Cen MT</vt:lpstr>
      <vt:lpstr>Office Teması</vt:lpstr>
      <vt:lpstr>PowerPoint Sunusu</vt:lpstr>
      <vt:lpstr>PRODUCT INFORMATION</vt:lpstr>
      <vt:lpstr>After the class it can send notifications to the teacher about: </vt:lpstr>
      <vt:lpstr>How it understand all?</vt:lpstr>
      <vt:lpstr>PowerPoint Sunusu</vt:lpstr>
      <vt:lpstr>PowerPoint Sunusu</vt:lpstr>
      <vt:lpstr>Features of HawkEye</vt:lpstr>
      <vt:lpstr>PowerPoint Sunusu</vt:lpstr>
      <vt:lpstr>PowerPoint Sunusu</vt:lpstr>
      <vt:lpstr>What is the aim of the usedge?</vt:lpstr>
      <vt:lpstr>Where to use?</vt:lpstr>
      <vt:lpstr>What are the effects on humans?</vt:lpstr>
      <vt:lpstr>Price and Place</vt:lpstr>
      <vt:lpstr>PowerPoint Sunusu</vt:lpstr>
      <vt:lpstr>PowerPoint Sunusu</vt:lpstr>
      <vt:lpstr>PowerPoint Sunusu</vt:lpstr>
      <vt:lpstr>Digital Marketing </vt:lpstr>
      <vt:lpstr>HawkEye’s Website </vt:lpstr>
      <vt:lpstr>QR Code</vt:lpstr>
      <vt:lpstr>PowerPoint Sunusu</vt:lpstr>
      <vt:lpstr>Social Media</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Sude Kosvali</dc:creator>
  <cp:lastModifiedBy>Sude Kosvali</cp:lastModifiedBy>
  <cp:revision>1</cp:revision>
  <dcterms:created xsi:type="dcterms:W3CDTF">2019-12-19T22:30:17Z</dcterms:created>
  <dcterms:modified xsi:type="dcterms:W3CDTF">2019-12-19T22:30:45Z</dcterms:modified>
</cp:coreProperties>
</file>